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28"/>
  </p:notesMasterIdLst>
  <p:sldIdLst>
    <p:sldId id="347" r:id="rId2"/>
    <p:sldId id="372" r:id="rId3"/>
    <p:sldId id="349" r:id="rId4"/>
    <p:sldId id="329" r:id="rId5"/>
    <p:sldId id="288" r:id="rId6"/>
    <p:sldId id="350" r:id="rId7"/>
    <p:sldId id="357" r:id="rId8"/>
    <p:sldId id="320" r:id="rId9"/>
    <p:sldId id="331" r:id="rId10"/>
    <p:sldId id="352" r:id="rId11"/>
    <p:sldId id="336" r:id="rId12"/>
    <p:sldId id="366" r:id="rId13"/>
    <p:sldId id="361" r:id="rId14"/>
    <p:sldId id="358" r:id="rId15"/>
    <p:sldId id="360" r:id="rId16"/>
    <p:sldId id="355" r:id="rId17"/>
    <p:sldId id="363" r:id="rId18"/>
    <p:sldId id="364" r:id="rId19"/>
    <p:sldId id="338" r:id="rId20"/>
    <p:sldId id="340" r:id="rId21"/>
    <p:sldId id="356" r:id="rId22"/>
    <p:sldId id="373" r:id="rId23"/>
    <p:sldId id="371" r:id="rId24"/>
    <p:sldId id="343" r:id="rId25"/>
    <p:sldId id="370" r:id="rId26"/>
    <p:sldId id="346" r:id="rId27"/>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8" autoAdjust="0"/>
    <p:restoredTop sz="86420" autoAdjust="0"/>
  </p:normalViewPr>
  <p:slideViewPr>
    <p:cSldViewPr>
      <p:cViewPr varScale="1">
        <p:scale>
          <a:sx n="85" d="100"/>
          <a:sy n="85" d="100"/>
        </p:scale>
        <p:origin x="1402" y="67"/>
      </p:cViewPr>
      <p:guideLst>
        <p:guide orient="horz" pos="2160"/>
        <p:guide pos="2880"/>
      </p:guideLst>
    </p:cSldViewPr>
  </p:slideViewPr>
  <p:outlineViewPr>
    <p:cViewPr>
      <p:scale>
        <a:sx n="33" d="100"/>
        <a:sy n="33" d="100"/>
      </p:scale>
      <p:origin x="246" y="107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472FB6-E3DC-BE0B-CD26-91D0BECB756C}"/>
              </a:ext>
            </a:extLst>
          </p:cNvPr>
          <p:cNvSpPr>
            <a:spLocks noGrp="1"/>
          </p:cNvSpPr>
          <p:nvPr>
            <p:ph type="hdr" sz="quarter"/>
          </p:nvPr>
        </p:nvSpPr>
        <p:spPr>
          <a:xfrm>
            <a:off x="0" y="0"/>
            <a:ext cx="2947088" cy="497047"/>
          </a:xfrm>
          <a:prstGeom prst="rect">
            <a:avLst/>
          </a:prstGeom>
        </p:spPr>
        <p:txBody>
          <a:bodyPr vert="horz" lIns="91458" tIns="45729" rIns="91458" bIns="45729"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FF70D95-618D-9FA1-2294-A27AA1C4F280}"/>
              </a:ext>
            </a:extLst>
          </p:cNvPr>
          <p:cNvSpPr>
            <a:spLocks noGrp="1"/>
          </p:cNvSpPr>
          <p:nvPr>
            <p:ph type="dt" idx="1"/>
          </p:nvPr>
        </p:nvSpPr>
        <p:spPr>
          <a:xfrm>
            <a:off x="3850587" y="0"/>
            <a:ext cx="2947088" cy="497047"/>
          </a:xfrm>
          <a:prstGeom prst="rect">
            <a:avLst/>
          </a:prstGeom>
        </p:spPr>
        <p:txBody>
          <a:bodyPr vert="horz" lIns="91458" tIns="45729" rIns="91458" bIns="45729" rtlCol="0"/>
          <a:lstStyle>
            <a:lvl1pPr algn="r" eaLnBrk="1" hangingPunct="1">
              <a:defRPr sz="1200">
                <a:latin typeface="Arial" charset="0"/>
              </a:defRPr>
            </a:lvl1pPr>
          </a:lstStyle>
          <a:p>
            <a:pPr>
              <a:defRPr/>
            </a:pPr>
            <a:fld id="{3F8DB929-F35C-4CF8-9E70-46F9FA32AE68}" type="datetimeFigureOut">
              <a:rPr lang="en-US"/>
              <a:pPr>
                <a:defRPr/>
              </a:pPr>
              <a:t>9/10/2023</a:t>
            </a:fld>
            <a:endParaRPr lang="en-US" dirty="0"/>
          </a:p>
        </p:txBody>
      </p:sp>
      <p:sp>
        <p:nvSpPr>
          <p:cNvPr id="4" name="Slide Image Placeholder 3">
            <a:extLst>
              <a:ext uri="{FF2B5EF4-FFF2-40B4-BE49-F238E27FC236}">
                <a16:creationId xmlns:a16="http://schemas.microsoft.com/office/drawing/2014/main" id="{7B27AE27-C6D4-E135-D769-621B2ADB4FBF}"/>
              </a:ext>
            </a:extLst>
          </p:cNvPr>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8" tIns="45729" rIns="91458" bIns="45729" rtlCol="0" anchor="ctr"/>
          <a:lstStyle/>
          <a:p>
            <a:pPr lvl="0"/>
            <a:endParaRPr lang="en-US" noProof="0" dirty="0"/>
          </a:p>
        </p:txBody>
      </p:sp>
      <p:sp>
        <p:nvSpPr>
          <p:cNvPr id="5" name="Notes Placeholder 4">
            <a:extLst>
              <a:ext uri="{FF2B5EF4-FFF2-40B4-BE49-F238E27FC236}">
                <a16:creationId xmlns:a16="http://schemas.microsoft.com/office/drawing/2014/main" id="{09CD6717-494E-09A2-9CC5-5BB817CE1546}"/>
              </a:ext>
            </a:extLst>
          </p:cNvPr>
          <p:cNvSpPr>
            <a:spLocks noGrp="1"/>
          </p:cNvSpPr>
          <p:nvPr>
            <p:ph type="body" sz="quarter" idx="3"/>
          </p:nvPr>
        </p:nvSpPr>
        <p:spPr>
          <a:xfrm>
            <a:off x="679609" y="4716383"/>
            <a:ext cx="5440046" cy="4468654"/>
          </a:xfrm>
          <a:prstGeom prst="rect">
            <a:avLst/>
          </a:prstGeom>
        </p:spPr>
        <p:txBody>
          <a:bodyPr vert="horz" lIns="91458" tIns="45729" rIns="91458" bIns="457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F2C623A-B8F9-3D00-7526-BA02178E89DE}"/>
              </a:ext>
            </a:extLst>
          </p:cNvPr>
          <p:cNvSpPr>
            <a:spLocks noGrp="1"/>
          </p:cNvSpPr>
          <p:nvPr>
            <p:ph type="ftr" sz="quarter" idx="4"/>
          </p:nvPr>
        </p:nvSpPr>
        <p:spPr>
          <a:xfrm>
            <a:off x="0" y="9431179"/>
            <a:ext cx="2947088" cy="497046"/>
          </a:xfrm>
          <a:prstGeom prst="rect">
            <a:avLst/>
          </a:prstGeom>
        </p:spPr>
        <p:txBody>
          <a:bodyPr vert="horz" lIns="91458" tIns="45729" rIns="91458" bIns="45729"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49181F4-874C-7644-FB81-FF8DBF5AFFBC}"/>
              </a:ext>
            </a:extLst>
          </p:cNvPr>
          <p:cNvSpPr>
            <a:spLocks noGrp="1"/>
          </p:cNvSpPr>
          <p:nvPr>
            <p:ph type="sldNum" sz="quarter" idx="5"/>
          </p:nvPr>
        </p:nvSpPr>
        <p:spPr>
          <a:xfrm>
            <a:off x="3850587" y="9431179"/>
            <a:ext cx="2947088" cy="497046"/>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F80D9DF7-D9FA-4520-AF95-DC89D22C0EA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a:t>
            </a:fld>
            <a:endParaRPr lang="en-US" altLang="en-US"/>
          </a:p>
        </p:txBody>
      </p:sp>
    </p:spTree>
    <p:extLst>
      <p:ext uri="{BB962C8B-B14F-4D97-AF65-F5344CB8AC3E}">
        <p14:creationId xmlns:p14="http://schemas.microsoft.com/office/powerpoint/2010/main" val="381624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10</a:t>
            </a:fld>
            <a:endParaRPr lang="en-US" altLang="en-US"/>
          </a:p>
        </p:txBody>
      </p:sp>
    </p:spTree>
    <p:extLst>
      <p:ext uri="{BB962C8B-B14F-4D97-AF65-F5344CB8AC3E}">
        <p14:creationId xmlns:p14="http://schemas.microsoft.com/office/powerpoint/2010/main" val="192092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11</a:t>
            </a:fld>
            <a:endParaRPr lang="en-US" altLang="en-US"/>
          </a:p>
        </p:txBody>
      </p:sp>
    </p:spTree>
    <p:extLst>
      <p:ext uri="{BB962C8B-B14F-4D97-AF65-F5344CB8AC3E}">
        <p14:creationId xmlns:p14="http://schemas.microsoft.com/office/powerpoint/2010/main" val="3377677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12</a:t>
            </a:fld>
            <a:endParaRPr lang="en-US" altLang="en-US"/>
          </a:p>
        </p:txBody>
      </p:sp>
    </p:spTree>
    <p:extLst>
      <p:ext uri="{BB962C8B-B14F-4D97-AF65-F5344CB8AC3E}">
        <p14:creationId xmlns:p14="http://schemas.microsoft.com/office/powerpoint/2010/main" val="57172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13</a:t>
            </a:fld>
            <a:endParaRPr lang="en-US" altLang="en-US"/>
          </a:p>
        </p:txBody>
      </p:sp>
    </p:spTree>
    <p:extLst>
      <p:ext uri="{BB962C8B-B14F-4D97-AF65-F5344CB8AC3E}">
        <p14:creationId xmlns:p14="http://schemas.microsoft.com/office/powerpoint/2010/main" val="324812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14</a:t>
            </a:fld>
            <a:endParaRPr lang="en-US" altLang="en-US"/>
          </a:p>
        </p:txBody>
      </p:sp>
    </p:spTree>
    <p:extLst>
      <p:ext uri="{BB962C8B-B14F-4D97-AF65-F5344CB8AC3E}">
        <p14:creationId xmlns:p14="http://schemas.microsoft.com/office/powerpoint/2010/main" val="227815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15</a:t>
            </a:fld>
            <a:endParaRPr lang="en-US" altLang="en-US"/>
          </a:p>
        </p:txBody>
      </p:sp>
    </p:spTree>
    <p:extLst>
      <p:ext uri="{BB962C8B-B14F-4D97-AF65-F5344CB8AC3E}">
        <p14:creationId xmlns:p14="http://schemas.microsoft.com/office/powerpoint/2010/main" val="965484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16</a:t>
            </a:fld>
            <a:endParaRPr lang="en-US" altLang="en-US"/>
          </a:p>
        </p:txBody>
      </p:sp>
    </p:spTree>
    <p:extLst>
      <p:ext uri="{BB962C8B-B14F-4D97-AF65-F5344CB8AC3E}">
        <p14:creationId xmlns:p14="http://schemas.microsoft.com/office/powerpoint/2010/main" val="34099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17</a:t>
            </a:fld>
            <a:endParaRPr lang="en-US" altLang="en-US"/>
          </a:p>
        </p:txBody>
      </p:sp>
    </p:spTree>
    <p:extLst>
      <p:ext uri="{BB962C8B-B14F-4D97-AF65-F5344CB8AC3E}">
        <p14:creationId xmlns:p14="http://schemas.microsoft.com/office/powerpoint/2010/main" val="19347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18</a:t>
            </a:fld>
            <a:endParaRPr lang="en-US" altLang="en-US"/>
          </a:p>
        </p:txBody>
      </p:sp>
    </p:spTree>
    <p:extLst>
      <p:ext uri="{BB962C8B-B14F-4D97-AF65-F5344CB8AC3E}">
        <p14:creationId xmlns:p14="http://schemas.microsoft.com/office/powerpoint/2010/main" val="96359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19</a:t>
            </a:fld>
            <a:endParaRPr lang="en-US" altLang="en-US"/>
          </a:p>
        </p:txBody>
      </p:sp>
    </p:spTree>
    <p:extLst>
      <p:ext uri="{BB962C8B-B14F-4D97-AF65-F5344CB8AC3E}">
        <p14:creationId xmlns:p14="http://schemas.microsoft.com/office/powerpoint/2010/main" val="262865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a:t>
            </a:fld>
            <a:endParaRPr lang="en-US" altLang="en-US"/>
          </a:p>
        </p:txBody>
      </p:sp>
    </p:spTree>
    <p:extLst>
      <p:ext uri="{BB962C8B-B14F-4D97-AF65-F5344CB8AC3E}">
        <p14:creationId xmlns:p14="http://schemas.microsoft.com/office/powerpoint/2010/main" val="335145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20</a:t>
            </a:fld>
            <a:endParaRPr lang="en-US" altLang="en-US"/>
          </a:p>
        </p:txBody>
      </p:sp>
    </p:spTree>
    <p:extLst>
      <p:ext uri="{BB962C8B-B14F-4D97-AF65-F5344CB8AC3E}">
        <p14:creationId xmlns:p14="http://schemas.microsoft.com/office/powerpoint/2010/main" val="3647883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21</a:t>
            </a:fld>
            <a:endParaRPr lang="en-US" altLang="en-US"/>
          </a:p>
        </p:txBody>
      </p:sp>
    </p:spTree>
    <p:extLst>
      <p:ext uri="{BB962C8B-B14F-4D97-AF65-F5344CB8AC3E}">
        <p14:creationId xmlns:p14="http://schemas.microsoft.com/office/powerpoint/2010/main" val="125670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22</a:t>
            </a:fld>
            <a:endParaRPr lang="en-US" altLang="en-US"/>
          </a:p>
        </p:txBody>
      </p:sp>
    </p:spTree>
    <p:extLst>
      <p:ext uri="{BB962C8B-B14F-4D97-AF65-F5344CB8AC3E}">
        <p14:creationId xmlns:p14="http://schemas.microsoft.com/office/powerpoint/2010/main" val="583562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23</a:t>
            </a:fld>
            <a:endParaRPr lang="en-US" altLang="en-US"/>
          </a:p>
        </p:txBody>
      </p:sp>
    </p:spTree>
    <p:extLst>
      <p:ext uri="{BB962C8B-B14F-4D97-AF65-F5344CB8AC3E}">
        <p14:creationId xmlns:p14="http://schemas.microsoft.com/office/powerpoint/2010/main" val="322718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24</a:t>
            </a:fld>
            <a:endParaRPr lang="en-US" altLang="en-US"/>
          </a:p>
        </p:txBody>
      </p:sp>
    </p:spTree>
    <p:extLst>
      <p:ext uri="{BB962C8B-B14F-4D97-AF65-F5344CB8AC3E}">
        <p14:creationId xmlns:p14="http://schemas.microsoft.com/office/powerpoint/2010/main" val="1305492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25</a:t>
            </a:fld>
            <a:endParaRPr lang="en-US" altLang="en-US"/>
          </a:p>
        </p:txBody>
      </p:sp>
    </p:spTree>
    <p:extLst>
      <p:ext uri="{BB962C8B-B14F-4D97-AF65-F5344CB8AC3E}">
        <p14:creationId xmlns:p14="http://schemas.microsoft.com/office/powerpoint/2010/main" val="1647930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26</a:t>
            </a:fld>
            <a:endParaRPr lang="en-US" altLang="en-US"/>
          </a:p>
        </p:txBody>
      </p:sp>
    </p:spTree>
    <p:extLst>
      <p:ext uri="{BB962C8B-B14F-4D97-AF65-F5344CB8AC3E}">
        <p14:creationId xmlns:p14="http://schemas.microsoft.com/office/powerpoint/2010/main" val="224425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3</a:t>
            </a:fld>
            <a:endParaRPr lang="en-US" altLang="en-US"/>
          </a:p>
        </p:txBody>
      </p:sp>
    </p:spTree>
    <p:extLst>
      <p:ext uri="{BB962C8B-B14F-4D97-AF65-F5344CB8AC3E}">
        <p14:creationId xmlns:p14="http://schemas.microsoft.com/office/powerpoint/2010/main" val="427133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4</a:t>
            </a:fld>
            <a:endParaRPr lang="en-US" altLang="en-US"/>
          </a:p>
        </p:txBody>
      </p:sp>
    </p:spTree>
    <p:extLst>
      <p:ext uri="{BB962C8B-B14F-4D97-AF65-F5344CB8AC3E}">
        <p14:creationId xmlns:p14="http://schemas.microsoft.com/office/powerpoint/2010/main" val="376543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5</a:t>
            </a:fld>
            <a:endParaRPr lang="en-US" altLang="en-US"/>
          </a:p>
        </p:txBody>
      </p:sp>
    </p:spTree>
    <p:extLst>
      <p:ext uri="{BB962C8B-B14F-4D97-AF65-F5344CB8AC3E}">
        <p14:creationId xmlns:p14="http://schemas.microsoft.com/office/powerpoint/2010/main" val="292267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6</a:t>
            </a:fld>
            <a:endParaRPr lang="en-US" altLang="en-US"/>
          </a:p>
        </p:txBody>
      </p:sp>
    </p:spTree>
    <p:extLst>
      <p:ext uri="{BB962C8B-B14F-4D97-AF65-F5344CB8AC3E}">
        <p14:creationId xmlns:p14="http://schemas.microsoft.com/office/powerpoint/2010/main" val="379967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7</a:t>
            </a:fld>
            <a:endParaRPr lang="en-US" altLang="en-US"/>
          </a:p>
        </p:txBody>
      </p:sp>
    </p:spTree>
    <p:extLst>
      <p:ext uri="{BB962C8B-B14F-4D97-AF65-F5344CB8AC3E}">
        <p14:creationId xmlns:p14="http://schemas.microsoft.com/office/powerpoint/2010/main" val="385783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8</a:t>
            </a:fld>
            <a:endParaRPr lang="en-US" altLang="en-US"/>
          </a:p>
        </p:txBody>
      </p:sp>
    </p:spTree>
    <p:extLst>
      <p:ext uri="{BB962C8B-B14F-4D97-AF65-F5344CB8AC3E}">
        <p14:creationId xmlns:p14="http://schemas.microsoft.com/office/powerpoint/2010/main" val="296852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0D9DF7-D9FA-4520-AF95-DC89D22C0EA6}" type="slidenum">
              <a:rPr lang="en-US" altLang="en-US" smtClean="0"/>
              <a:pPr/>
              <a:t>9</a:t>
            </a:fld>
            <a:endParaRPr lang="en-US" altLang="en-US"/>
          </a:p>
        </p:txBody>
      </p:sp>
    </p:spTree>
    <p:extLst>
      <p:ext uri="{BB962C8B-B14F-4D97-AF65-F5344CB8AC3E}">
        <p14:creationId xmlns:p14="http://schemas.microsoft.com/office/powerpoint/2010/main" val="206005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endParaRPr lang="en-GB"/>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GB"/>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95C5AA2-745D-4DA7-BF39-FB76F057C86F}" type="slidenum">
              <a:rPr lang="en-GB" altLang="en-US" smtClean="0"/>
              <a:pPr/>
              <a:t>‹#›</a:t>
            </a:fld>
            <a:endParaRPr lang="en-GB" altLang="en-US"/>
          </a:p>
        </p:txBody>
      </p:sp>
    </p:spTree>
    <p:extLst>
      <p:ext uri="{BB962C8B-B14F-4D97-AF65-F5344CB8AC3E}">
        <p14:creationId xmlns:p14="http://schemas.microsoft.com/office/powerpoint/2010/main" val="249421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1481A20-3999-4901-B7EA-BB92CD23B457}" type="slidenum">
              <a:rPr lang="en-GB" altLang="en-US" smtClean="0"/>
              <a:pPr/>
              <a:t>‹#›</a:t>
            </a:fld>
            <a:endParaRPr lang="en-GB" altLang="en-US"/>
          </a:p>
        </p:txBody>
      </p:sp>
    </p:spTree>
    <p:extLst>
      <p:ext uri="{BB962C8B-B14F-4D97-AF65-F5344CB8AC3E}">
        <p14:creationId xmlns:p14="http://schemas.microsoft.com/office/powerpoint/2010/main" val="114331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6A05928-A54D-47E4-930D-B78E5113E446}" type="slidenum">
              <a:rPr lang="en-GB" altLang="en-US" smtClean="0"/>
              <a:pPr/>
              <a:t>‹#›</a:t>
            </a:fld>
            <a:endParaRPr lang="en-GB" altLang="en-US"/>
          </a:p>
        </p:txBody>
      </p:sp>
    </p:spTree>
    <p:extLst>
      <p:ext uri="{BB962C8B-B14F-4D97-AF65-F5344CB8AC3E}">
        <p14:creationId xmlns:p14="http://schemas.microsoft.com/office/powerpoint/2010/main" val="206162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2110770A-6B3A-4432-81F8-FB566B5A87BC}" type="slidenum">
              <a:rPr lang="en-GB" altLang="en-US" smtClean="0"/>
              <a:pPr/>
              <a:t>‹#›</a:t>
            </a:fld>
            <a:endParaRPr lang="en-GB" altLang="en-US"/>
          </a:p>
        </p:txBody>
      </p:sp>
    </p:spTree>
    <p:extLst>
      <p:ext uri="{BB962C8B-B14F-4D97-AF65-F5344CB8AC3E}">
        <p14:creationId xmlns:p14="http://schemas.microsoft.com/office/powerpoint/2010/main" val="311241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8926072F-72E6-4718-BFC3-E6E200535DAE}" type="slidenum">
              <a:rPr lang="en-GB" altLang="en-US" smtClean="0"/>
              <a:pPr/>
              <a:t>‹#›</a:t>
            </a:fld>
            <a:endParaRPr lang="en-GB" altLang="en-US"/>
          </a:p>
        </p:txBody>
      </p:sp>
    </p:spTree>
    <p:extLst>
      <p:ext uri="{BB962C8B-B14F-4D97-AF65-F5344CB8AC3E}">
        <p14:creationId xmlns:p14="http://schemas.microsoft.com/office/powerpoint/2010/main" val="252644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12CC9EEC-EC64-4FE0-B884-3E34EA507705}" type="slidenum">
              <a:rPr lang="en-GB" altLang="en-US" smtClean="0"/>
              <a:pPr/>
              <a:t>‹#›</a:t>
            </a:fld>
            <a:endParaRPr lang="en-GB" altLang="en-US"/>
          </a:p>
        </p:txBody>
      </p:sp>
    </p:spTree>
    <p:extLst>
      <p:ext uri="{BB962C8B-B14F-4D97-AF65-F5344CB8AC3E}">
        <p14:creationId xmlns:p14="http://schemas.microsoft.com/office/powerpoint/2010/main" val="30773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5D4AEE3D-5054-42F2-9A4B-5AC6D93C776C}" type="slidenum">
              <a:rPr lang="en-GB" altLang="en-US" smtClean="0"/>
              <a:pPr/>
              <a:t>‹#›</a:t>
            </a:fld>
            <a:endParaRPr lang="en-GB" altLang="en-US"/>
          </a:p>
        </p:txBody>
      </p:sp>
    </p:spTree>
    <p:extLst>
      <p:ext uri="{BB962C8B-B14F-4D97-AF65-F5344CB8AC3E}">
        <p14:creationId xmlns:p14="http://schemas.microsoft.com/office/powerpoint/2010/main" val="401888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3B0B1057-9BEA-4950-A0A1-04C8D56CBD6E}" type="slidenum">
              <a:rPr lang="en-GB" altLang="en-US" smtClean="0"/>
              <a:pPr/>
              <a:t>‹#›</a:t>
            </a:fld>
            <a:endParaRPr lang="en-GB" altLang="en-US"/>
          </a:p>
        </p:txBody>
      </p:sp>
    </p:spTree>
    <p:extLst>
      <p:ext uri="{BB962C8B-B14F-4D97-AF65-F5344CB8AC3E}">
        <p14:creationId xmlns:p14="http://schemas.microsoft.com/office/powerpoint/2010/main" val="266591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6201FCCD-F8A1-42F2-8E10-4EC8ADF10C8F}" type="slidenum">
              <a:rPr lang="en-GB" altLang="en-US" smtClean="0"/>
              <a:pPr/>
              <a:t>‹#›</a:t>
            </a:fld>
            <a:endParaRPr lang="en-GB" altLang="en-US"/>
          </a:p>
        </p:txBody>
      </p:sp>
    </p:spTree>
    <p:extLst>
      <p:ext uri="{BB962C8B-B14F-4D97-AF65-F5344CB8AC3E}">
        <p14:creationId xmlns:p14="http://schemas.microsoft.com/office/powerpoint/2010/main" val="52304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009ABDE-25EE-4BE6-B48B-B409A348D120}" type="slidenum">
              <a:rPr lang="en-GB" altLang="en-US" smtClean="0"/>
              <a:pPr/>
              <a:t>‹#›</a:t>
            </a:fld>
            <a:endParaRPr lang="en-GB" altLang="en-US"/>
          </a:p>
        </p:txBody>
      </p:sp>
    </p:spTree>
    <p:extLst>
      <p:ext uri="{BB962C8B-B14F-4D97-AF65-F5344CB8AC3E}">
        <p14:creationId xmlns:p14="http://schemas.microsoft.com/office/powerpoint/2010/main" val="95228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7753AFE-18E5-40DC-8CB7-06A918139A21}" type="slidenum">
              <a:rPr lang="en-GB" altLang="en-US" smtClean="0"/>
              <a:pPr/>
              <a:t>‹#›</a:t>
            </a:fld>
            <a:endParaRPr lang="en-GB" altLang="en-US"/>
          </a:p>
        </p:txBody>
      </p:sp>
    </p:spTree>
    <p:extLst>
      <p:ext uri="{BB962C8B-B14F-4D97-AF65-F5344CB8AC3E}">
        <p14:creationId xmlns:p14="http://schemas.microsoft.com/office/powerpoint/2010/main" val="4771814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endParaRPr lang="en-GB"/>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GB"/>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C44C1E9-6C9E-4A66-BC70-F65ECF4982AA}" type="slidenum">
              <a:rPr lang="en-GB" altLang="en-US" smtClean="0"/>
              <a:pPr/>
              <a:t>‹#›</a:t>
            </a:fld>
            <a:endParaRPr lang="en-GB" altLang="en-US"/>
          </a:p>
        </p:txBody>
      </p:sp>
    </p:spTree>
    <p:extLst>
      <p:ext uri="{BB962C8B-B14F-4D97-AF65-F5344CB8AC3E}">
        <p14:creationId xmlns:p14="http://schemas.microsoft.com/office/powerpoint/2010/main" val="270258177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stCondLst>
                                            <p:cond delay="0"/>
                                          </p:stCondLst>
                                        </p:cTn>
                                        <p:tgtEl>
                                          <p:spTgt spid="3">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stCondLst>
                                            <p:cond delay="0"/>
                                          </p:stCondLst>
                                        </p:cTn>
                                        <p:tgtEl>
                                          <p:spTgt spid="3">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stCondLst>
                                            <p:cond delay="0"/>
                                          </p:stCondLst>
                                        </p:cTn>
                                        <p:tgtEl>
                                          <p:spTgt spid="3">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stCondLst>
                                            <p:cond delay="0"/>
                                          </p:stCondLst>
                                        </p:cTn>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schools.ruthmiskin.com/training/units/56"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C643-E576-3F12-828C-20BE98B7BBB2}"/>
              </a:ext>
            </a:extLst>
          </p:cNvPr>
          <p:cNvSpPr>
            <a:spLocks noGrp="1"/>
          </p:cNvSpPr>
          <p:nvPr>
            <p:ph type="ctrTitle"/>
          </p:nvPr>
        </p:nvSpPr>
        <p:spPr>
          <a:xfrm>
            <a:off x="685800" y="476250"/>
            <a:ext cx="7772400" cy="3384550"/>
          </a:xfrm>
        </p:spPr>
        <p:txBody>
          <a:bodyPr/>
          <a:lstStyle/>
          <a:p>
            <a:pPr>
              <a:defRPr/>
            </a:pPr>
            <a:r>
              <a:rPr lang="en-US" dirty="0">
                <a:latin typeface="Twinkl Cursive Looped" panose="02000000000000000000" pitchFamily="2" charset="0"/>
              </a:rPr>
              <a:t>Brady Primary School</a:t>
            </a:r>
            <a:br>
              <a:rPr lang="en-US" dirty="0">
                <a:latin typeface="Twinkl Cursive Looped" panose="02000000000000000000" pitchFamily="2" charset="0"/>
              </a:rPr>
            </a:br>
            <a:br>
              <a:rPr lang="en-US" dirty="0">
                <a:latin typeface="Twinkl Cursive Looped" panose="02000000000000000000" pitchFamily="2" charset="0"/>
              </a:rPr>
            </a:br>
            <a:r>
              <a:rPr lang="en-US" sz="4400" dirty="0">
                <a:latin typeface="Twinkl Cursive Looped" panose="02000000000000000000" pitchFamily="2" charset="0"/>
              </a:rPr>
              <a:t>Parents Information</a:t>
            </a:r>
            <a:endParaRPr lang="en-GB" dirty="0">
              <a:latin typeface="Twinkl Cursive Looped" panose="02000000000000000000" pitchFamily="2" charset="0"/>
            </a:endParaRPr>
          </a:p>
        </p:txBody>
      </p:sp>
      <p:sp>
        <p:nvSpPr>
          <p:cNvPr id="3" name="Subtitle 2">
            <a:extLst>
              <a:ext uri="{FF2B5EF4-FFF2-40B4-BE49-F238E27FC236}">
                <a16:creationId xmlns:a16="http://schemas.microsoft.com/office/drawing/2014/main" id="{CD131DD9-0CAE-E624-C1A2-CA82474A7DA2}"/>
              </a:ext>
            </a:extLst>
          </p:cNvPr>
          <p:cNvSpPr>
            <a:spLocks noGrp="1"/>
          </p:cNvSpPr>
          <p:nvPr>
            <p:ph type="subTitle" idx="1"/>
          </p:nvPr>
        </p:nvSpPr>
        <p:spPr>
          <a:xfrm>
            <a:off x="1371600" y="5661025"/>
            <a:ext cx="6400800" cy="1008063"/>
          </a:xfrm>
        </p:spPr>
        <p:txBody>
          <a:bodyPr/>
          <a:lstStyle/>
          <a:p>
            <a:pPr>
              <a:defRPr/>
            </a:pPr>
            <a:r>
              <a:rPr lang="en-US" dirty="0">
                <a:latin typeface="Twinkl Cursive Looped" panose="02000000000000000000" pitchFamily="2" charset="0"/>
              </a:rPr>
              <a:t>Tuesday 19</a:t>
            </a:r>
            <a:r>
              <a:rPr lang="en-US" baseline="30000" dirty="0">
                <a:latin typeface="Twinkl Cursive Looped" panose="02000000000000000000" pitchFamily="2" charset="0"/>
              </a:rPr>
              <a:t>th</a:t>
            </a:r>
            <a:r>
              <a:rPr lang="en-US" dirty="0">
                <a:latin typeface="Twinkl Cursive Looped" panose="02000000000000000000" pitchFamily="2" charset="0"/>
              </a:rPr>
              <a:t> September 2023</a:t>
            </a:r>
            <a:endParaRPr lang="en-GB" dirty="0">
              <a:latin typeface="Twinkl Cursive Loop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7427-E5DE-8946-E945-E8A41D037EE1}"/>
              </a:ext>
            </a:extLst>
          </p:cNvPr>
          <p:cNvSpPr>
            <a:spLocks noGrp="1"/>
          </p:cNvSpPr>
          <p:nvPr>
            <p:ph type="title"/>
          </p:nvPr>
        </p:nvSpPr>
        <p:spPr/>
        <p:txBody>
          <a:bodyPr/>
          <a:lstStyle/>
          <a:p>
            <a:pPr>
              <a:defRPr/>
            </a:pPr>
            <a:r>
              <a:rPr lang="en-GB" sz="6600" dirty="0">
                <a:latin typeface="Twinkl Cursive Looped" panose="02000000000000000000" pitchFamily="2" charset="0"/>
              </a:rPr>
              <a:t>Fred Talk</a:t>
            </a:r>
          </a:p>
        </p:txBody>
      </p:sp>
      <p:pic>
        <p:nvPicPr>
          <p:cNvPr id="14339" name="Content Placeholder 3">
            <a:extLst>
              <a:ext uri="{FF2B5EF4-FFF2-40B4-BE49-F238E27FC236}">
                <a16:creationId xmlns:a16="http://schemas.microsoft.com/office/drawing/2014/main" id="{62417102-3766-CE76-223C-5DC853033E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3431" y="2085975"/>
            <a:ext cx="4972050" cy="3581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5185-665D-FC8D-7DF6-93561E8E0CFA}"/>
              </a:ext>
            </a:extLst>
          </p:cNvPr>
          <p:cNvSpPr>
            <a:spLocks noGrp="1"/>
          </p:cNvSpPr>
          <p:nvPr>
            <p:ph type="title" idx="4294967295"/>
          </p:nvPr>
        </p:nvSpPr>
        <p:spPr>
          <a:xfrm>
            <a:off x="0" y="277813"/>
            <a:ext cx="7978775" cy="1139825"/>
          </a:xfrm>
        </p:spPr>
        <p:txBody>
          <a:bodyPr/>
          <a:lstStyle/>
          <a:p>
            <a:pPr>
              <a:defRPr/>
            </a:pPr>
            <a:r>
              <a:rPr lang="en-GB" dirty="0">
                <a:latin typeface="Twinkl Cursive Looped" panose="02000000000000000000" pitchFamily="2" charset="0"/>
              </a:rPr>
              <a:t>Spelling using Fred Fingers</a:t>
            </a:r>
          </a:p>
        </p:txBody>
      </p:sp>
      <p:sp>
        <p:nvSpPr>
          <p:cNvPr id="3" name="Content Placeholder 2">
            <a:extLst>
              <a:ext uri="{FF2B5EF4-FFF2-40B4-BE49-F238E27FC236}">
                <a16:creationId xmlns:a16="http://schemas.microsoft.com/office/drawing/2014/main" id="{C87AC84F-71A7-1561-A9FB-9086F9728B1D}"/>
              </a:ext>
            </a:extLst>
          </p:cNvPr>
          <p:cNvSpPr>
            <a:spLocks noGrp="1"/>
          </p:cNvSpPr>
          <p:nvPr>
            <p:ph idx="4294967295"/>
          </p:nvPr>
        </p:nvSpPr>
        <p:spPr>
          <a:xfrm>
            <a:off x="0" y="1600200"/>
            <a:ext cx="8229600" cy="4525963"/>
          </a:xfrm>
        </p:spPr>
        <p:txBody>
          <a:bodyPr/>
          <a:lstStyle/>
          <a:p>
            <a:pPr>
              <a:defRPr/>
            </a:pPr>
            <a:r>
              <a:rPr lang="en-GB" dirty="0">
                <a:latin typeface="Twinkl Cursive Looped" panose="02000000000000000000" pitchFamily="2" charset="0"/>
              </a:rPr>
              <a:t>Once the children are secure writing some letters, as with reading, we begin to blend the letters to write some words.</a:t>
            </a:r>
          </a:p>
          <a:p>
            <a:pPr>
              <a:defRPr/>
            </a:pPr>
            <a:r>
              <a:rPr lang="en-GB" dirty="0">
                <a:latin typeface="Twinkl Cursive Looped" panose="02000000000000000000" pitchFamily="2" charset="0"/>
              </a:rPr>
              <a:t>Fred is back!</a:t>
            </a:r>
            <a:r>
              <a:rPr lang="en-GB" dirty="0">
                <a:solidFill>
                  <a:srgbClr val="00B050"/>
                </a:solidFill>
                <a:latin typeface="Twinkl Cursive Looped" panose="02000000000000000000" pitchFamily="2" charset="0"/>
              </a:rPr>
              <a:t> </a:t>
            </a:r>
          </a:p>
          <a:p>
            <a:pPr>
              <a:defRPr/>
            </a:pPr>
            <a:r>
              <a:rPr lang="en-GB" dirty="0">
                <a:solidFill>
                  <a:srgbClr val="00B050"/>
                </a:solidFill>
                <a:latin typeface="Twinkl Cursive Looped" panose="02000000000000000000" pitchFamily="2" charset="0"/>
              </a:rPr>
              <a:t>Fred fingers</a:t>
            </a:r>
            <a:endParaRPr lang="en-GB" dirty="0">
              <a:latin typeface="Twinkl Cursive Looped" panose="02000000000000000000" pitchFamily="2" charset="0"/>
            </a:endParaRPr>
          </a:p>
        </p:txBody>
      </p:sp>
      <p:pic>
        <p:nvPicPr>
          <p:cNvPr id="15364" name="Picture 2">
            <a:extLst>
              <a:ext uri="{FF2B5EF4-FFF2-40B4-BE49-F238E27FC236}">
                <a16:creationId xmlns:a16="http://schemas.microsoft.com/office/drawing/2014/main" id="{39C8A0AA-2DB0-9EE2-32A7-B92F02C29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284538"/>
            <a:ext cx="2724150" cy="172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4">
            <a:extLst>
              <a:ext uri="{FF2B5EF4-FFF2-40B4-BE49-F238E27FC236}">
                <a16:creationId xmlns:a16="http://schemas.microsoft.com/office/drawing/2014/main" id="{3C598C92-BC35-F7A0-7D9C-5B518C0854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581525"/>
            <a:ext cx="11525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4">
            <a:extLst>
              <a:ext uri="{FF2B5EF4-FFF2-40B4-BE49-F238E27FC236}">
                <a16:creationId xmlns:a16="http://schemas.microsoft.com/office/drawing/2014/main" id="{FA43397D-BCA7-1391-C3D1-E33DD8BEF1D7}"/>
              </a:ext>
            </a:extLst>
          </p:cNvPr>
          <p:cNvSpPr txBox="1">
            <a:spLocks noChangeArrowheads="1"/>
          </p:cNvSpPr>
          <p:nvPr/>
        </p:nvSpPr>
        <p:spPr bwMode="auto">
          <a:xfrm>
            <a:off x="2916238" y="5373688"/>
            <a:ext cx="3816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Say the word  -  hat</a:t>
            </a:r>
          </a:p>
          <a:p>
            <a:pPr>
              <a:spcBef>
                <a:spcPct val="0"/>
              </a:spcBef>
              <a:buClrTx/>
              <a:buSzTx/>
              <a:buFontTx/>
              <a:buNone/>
            </a:pPr>
            <a:r>
              <a:rPr lang="en-GB" altLang="en-US" sz="2400"/>
              <a:t>Hold up 3 Fred Fingers</a:t>
            </a:r>
          </a:p>
          <a:p>
            <a:pPr>
              <a:spcBef>
                <a:spcPct val="0"/>
              </a:spcBef>
              <a:buClrTx/>
              <a:buSzTx/>
              <a:buFontTx/>
              <a:buNone/>
            </a:pPr>
            <a:r>
              <a:rPr lang="en-GB" altLang="en-US" sz="2400"/>
              <a:t>Pinch the sounds</a:t>
            </a:r>
          </a:p>
          <a:p>
            <a:pPr>
              <a:spcBef>
                <a:spcPct val="0"/>
              </a:spcBef>
              <a:buClrTx/>
              <a:buSzTx/>
              <a:buFontTx/>
              <a:buNone/>
            </a:pPr>
            <a:r>
              <a:rPr lang="en-GB" altLang="en-US" sz="2400"/>
              <a:t>Write it</a:t>
            </a:r>
          </a:p>
        </p:txBody>
      </p:sp>
      <p:sp>
        <p:nvSpPr>
          <p:cNvPr id="15367" name="TextBox 3">
            <a:extLst>
              <a:ext uri="{FF2B5EF4-FFF2-40B4-BE49-F238E27FC236}">
                <a16:creationId xmlns:a16="http://schemas.microsoft.com/office/drawing/2014/main" id="{978A8A8B-DE7E-08BB-DFD6-260817C4EFAA}"/>
              </a:ext>
            </a:extLst>
          </p:cNvPr>
          <p:cNvSpPr txBox="1">
            <a:spLocks noChangeArrowheads="1"/>
          </p:cNvSpPr>
          <p:nvPr/>
        </p:nvSpPr>
        <p:spPr bwMode="auto">
          <a:xfrm>
            <a:off x="7451725" y="4797425"/>
            <a:ext cx="13684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GB" altLang="en-US" sz="3600"/>
              <a:t>sat</a:t>
            </a:r>
          </a:p>
          <a:p>
            <a:pPr>
              <a:spcBef>
                <a:spcPct val="0"/>
              </a:spcBef>
              <a:buClrTx/>
              <a:buSzTx/>
              <a:buFontTx/>
              <a:buNone/>
            </a:pPr>
            <a:r>
              <a:rPr lang="en-GB" altLang="en-US" sz="3600"/>
              <a:t>sit</a:t>
            </a:r>
          </a:p>
          <a:p>
            <a:pPr>
              <a:spcBef>
                <a:spcPct val="0"/>
              </a:spcBef>
              <a:buClrTx/>
              <a:buSzTx/>
              <a:buFontTx/>
              <a:buNone/>
            </a:pPr>
            <a:r>
              <a:rPr lang="en-GB" altLang="en-US" sz="3600"/>
              <a:t>mad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stCondLst>
                                            <p:cond delay="0"/>
                                          </p:stCondLst>
                                        </p:cTn>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stCondLst>
                                            <p:cond delay="0"/>
                                          </p:stCondLst>
                                        </p:cTn>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lide(fromBottom)">
                                      <p:cBhvr>
                                        <p:cTn id="25" dur="5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1258-13AC-D5C2-84BF-9CF23B1F06E1}"/>
              </a:ext>
            </a:extLst>
          </p:cNvPr>
          <p:cNvSpPr>
            <a:spLocks noGrp="1"/>
          </p:cNvSpPr>
          <p:nvPr>
            <p:ph type="title"/>
          </p:nvPr>
        </p:nvSpPr>
        <p:spPr/>
        <p:txBody>
          <a:bodyPr/>
          <a:lstStyle/>
          <a:p>
            <a:pPr>
              <a:defRPr/>
            </a:pPr>
            <a:r>
              <a:rPr lang="en-GB" dirty="0">
                <a:latin typeface="Twinkl Cursive Looped" panose="02000000000000000000" pitchFamily="2" charset="0"/>
              </a:rPr>
              <a:t>Set 1 Special Friends</a:t>
            </a:r>
          </a:p>
        </p:txBody>
      </p:sp>
      <p:pic>
        <p:nvPicPr>
          <p:cNvPr id="16387" name="Picture 2">
            <a:extLst>
              <a:ext uri="{FF2B5EF4-FFF2-40B4-BE49-F238E27FC236}">
                <a16:creationId xmlns:a16="http://schemas.microsoft.com/office/drawing/2014/main" id="{CC60E251-6257-C601-A881-25C235C99F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48609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a:extLst>
              <a:ext uri="{FF2B5EF4-FFF2-40B4-BE49-F238E27FC236}">
                <a16:creationId xmlns:a16="http://schemas.microsoft.com/office/drawing/2014/main" id="{E9DEF148-0A9B-B8C9-A9B7-416A081F3440}"/>
              </a:ext>
            </a:extLst>
          </p:cNvPr>
          <p:cNvSpPr txBox="1">
            <a:spLocks noChangeArrowheads="1"/>
          </p:cNvSpPr>
          <p:nvPr/>
        </p:nvSpPr>
        <p:spPr bwMode="auto">
          <a:xfrm>
            <a:off x="6011863" y="1700213"/>
            <a:ext cx="25923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GB" altLang="en-US" sz="4400"/>
              <a:t>2 or 3 letters…. make 1 sound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918B-02C3-AD9A-1D3E-4E852887D5E1}"/>
              </a:ext>
            </a:extLst>
          </p:cNvPr>
          <p:cNvSpPr>
            <a:spLocks noGrp="1"/>
          </p:cNvSpPr>
          <p:nvPr>
            <p:ph type="title" idx="4294967295"/>
          </p:nvPr>
        </p:nvSpPr>
        <p:spPr>
          <a:xfrm>
            <a:off x="0" y="277813"/>
            <a:ext cx="8748713" cy="1139825"/>
          </a:xfrm>
        </p:spPr>
        <p:txBody>
          <a:bodyPr/>
          <a:lstStyle/>
          <a:p>
            <a:pPr>
              <a:defRPr/>
            </a:pPr>
            <a:r>
              <a:rPr lang="en-GB" dirty="0">
                <a:latin typeface="Twinkl Cursive Looped" panose="02000000000000000000" pitchFamily="2" charset="0"/>
              </a:rPr>
              <a:t>Read words with special friends</a:t>
            </a:r>
          </a:p>
        </p:txBody>
      </p:sp>
      <p:pic>
        <p:nvPicPr>
          <p:cNvPr id="17411" name="Content Placeholder 3">
            <a:extLst>
              <a:ext uri="{FF2B5EF4-FFF2-40B4-BE49-F238E27FC236}">
                <a16:creationId xmlns:a16="http://schemas.microsoft.com/office/drawing/2014/main" id="{6B01E2D1-ECDA-7C0B-C824-D202FFBA35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6554788"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C9A2-94C4-1CAD-4CAB-DDE5F6A875AA}"/>
              </a:ext>
            </a:extLst>
          </p:cNvPr>
          <p:cNvSpPr>
            <a:spLocks noGrp="1"/>
          </p:cNvSpPr>
          <p:nvPr>
            <p:ph type="title" idx="4294967295"/>
          </p:nvPr>
        </p:nvSpPr>
        <p:spPr>
          <a:xfrm>
            <a:off x="0" y="277813"/>
            <a:ext cx="8229600" cy="1139825"/>
          </a:xfrm>
        </p:spPr>
        <p:txBody>
          <a:bodyPr/>
          <a:lstStyle/>
          <a:p>
            <a:pPr>
              <a:defRPr/>
            </a:pPr>
            <a:r>
              <a:rPr lang="en-GB" dirty="0">
                <a:latin typeface="Twinkl Cursive Looped" panose="02000000000000000000" pitchFamily="2" charset="0"/>
              </a:rPr>
              <a:t>   Set 2 Speed Sounds</a:t>
            </a:r>
          </a:p>
        </p:txBody>
      </p:sp>
      <p:pic>
        <p:nvPicPr>
          <p:cNvPr id="18435" name="Picture 3">
            <a:extLst>
              <a:ext uri="{FF2B5EF4-FFF2-40B4-BE49-F238E27FC236}">
                <a16:creationId xmlns:a16="http://schemas.microsoft.com/office/drawing/2014/main" id="{3E4DE928-ED62-F8EF-F1E4-02E787755A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89063"/>
            <a:ext cx="71278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a:extLst>
              <a:ext uri="{FF2B5EF4-FFF2-40B4-BE49-F238E27FC236}">
                <a16:creationId xmlns:a16="http://schemas.microsoft.com/office/drawing/2014/main" id="{722C84AB-96BB-6694-58E1-314D9B20F151}"/>
              </a:ext>
            </a:extLst>
          </p:cNvPr>
          <p:cNvSpPr txBox="1">
            <a:spLocks noChangeArrowheads="1"/>
          </p:cNvSpPr>
          <p:nvPr/>
        </p:nvSpPr>
        <p:spPr bwMode="auto">
          <a:xfrm>
            <a:off x="1042988" y="6165850"/>
            <a:ext cx="698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dirty="0"/>
              <a:t>12 sounds in Set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1F00-F035-AC67-752F-CB092D120120}"/>
              </a:ext>
            </a:extLst>
          </p:cNvPr>
          <p:cNvSpPr>
            <a:spLocks noGrp="1"/>
          </p:cNvSpPr>
          <p:nvPr>
            <p:ph type="title" idx="4294967295"/>
          </p:nvPr>
        </p:nvSpPr>
        <p:spPr>
          <a:xfrm>
            <a:off x="0" y="277813"/>
            <a:ext cx="8229600" cy="1139825"/>
          </a:xfrm>
        </p:spPr>
        <p:txBody>
          <a:bodyPr/>
          <a:lstStyle/>
          <a:p>
            <a:pPr>
              <a:defRPr/>
            </a:pPr>
            <a:r>
              <a:rPr lang="en-GB" dirty="0">
                <a:latin typeface="Twinkl Cursive Looped" panose="02000000000000000000" pitchFamily="2" charset="0"/>
              </a:rPr>
              <a:t>  Picture Cards for each sound</a:t>
            </a:r>
          </a:p>
        </p:txBody>
      </p:sp>
      <p:pic>
        <p:nvPicPr>
          <p:cNvPr id="19459" name="Picture 3">
            <a:extLst>
              <a:ext uri="{FF2B5EF4-FFF2-40B4-BE49-F238E27FC236}">
                <a16:creationId xmlns:a16="http://schemas.microsoft.com/office/drawing/2014/main" id="{36165C86-5F35-0844-5410-234AE15A5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417638"/>
            <a:ext cx="5475288"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a:extLst>
              <a:ext uri="{FF2B5EF4-FFF2-40B4-BE49-F238E27FC236}">
                <a16:creationId xmlns:a16="http://schemas.microsoft.com/office/drawing/2014/main" id="{5A2134BB-F9F7-5BAD-2152-8D6862E679BD}"/>
              </a:ext>
            </a:extLst>
          </p:cNvPr>
          <p:cNvSpPr txBox="1">
            <a:spLocks noChangeArrowheads="1"/>
          </p:cNvSpPr>
          <p:nvPr/>
        </p:nvSpPr>
        <p:spPr bwMode="auto">
          <a:xfrm>
            <a:off x="179388" y="5805488"/>
            <a:ext cx="8640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2800"/>
              <a:t> Words with set 2 sounds in</a:t>
            </a:r>
          </a:p>
          <a:p>
            <a:pPr algn="ctr">
              <a:spcBef>
                <a:spcPct val="0"/>
              </a:spcBef>
              <a:buClrTx/>
              <a:buSzTx/>
              <a:buFontTx/>
              <a:buNone/>
            </a:pPr>
            <a:r>
              <a:rPr lang="en-GB" altLang="en-US" sz="2800"/>
              <a:t>Special friends….. Fred talk…… Read the word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2857-7CC7-340A-E523-24BAE7ED26F2}"/>
              </a:ext>
            </a:extLst>
          </p:cNvPr>
          <p:cNvSpPr>
            <a:spLocks noGrp="1"/>
          </p:cNvSpPr>
          <p:nvPr>
            <p:ph type="title"/>
          </p:nvPr>
        </p:nvSpPr>
        <p:spPr/>
        <p:txBody>
          <a:bodyPr/>
          <a:lstStyle/>
          <a:p>
            <a:pPr>
              <a:defRPr/>
            </a:pPr>
            <a:r>
              <a:rPr lang="en-GB" sz="6000" dirty="0">
                <a:latin typeface="Twinkl Cursive Looped" panose="02000000000000000000" pitchFamily="2" charset="0"/>
              </a:rPr>
              <a:t>Red Words</a:t>
            </a:r>
          </a:p>
        </p:txBody>
      </p:sp>
      <p:pic>
        <p:nvPicPr>
          <p:cNvPr id="20483" name="Content Placeholder 3">
            <a:extLst>
              <a:ext uri="{FF2B5EF4-FFF2-40B4-BE49-F238E27FC236}">
                <a16:creationId xmlns:a16="http://schemas.microsoft.com/office/drawing/2014/main" id="{DE8F1AC9-21BD-9C76-639B-8E20E74403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628775"/>
            <a:ext cx="6361112" cy="45656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0DDB-3921-A83B-10AC-783410564F17}"/>
              </a:ext>
            </a:extLst>
          </p:cNvPr>
          <p:cNvSpPr>
            <a:spLocks noGrp="1"/>
          </p:cNvSpPr>
          <p:nvPr>
            <p:ph type="title" idx="4294967295"/>
          </p:nvPr>
        </p:nvSpPr>
        <p:spPr>
          <a:xfrm>
            <a:off x="0" y="277813"/>
            <a:ext cx="8229600" cy="1139825"/>
          </a:xfrm>
        </p:spPr>
        <p:txBody>
          <a:bodyPr/>
          <a:lstStyle/>
          <a:p>
            <a:pPr>
              <a:defRPr/>
            </a:pPr>
            <a:r>
              <a:rPr lang="en-GB" dirty="0">
                <a:latin typeface="Twinkl Cursive Looped" panose="02000000000000000000" pitchFamily="2" charset="0"/>
              </a:rPr>
              <a:t>Nonsense Words- Alien words</a:t>
            </a:r>
          </a:p>
        </p:txBody>
      </p:sp>
      <p:pic>
        <p:nvPicPr>
          <p:cNvPr id="20483" name="Content Placeholder 3">
            <a:extLst>
              <a:ext uri="{FF2B5EF4-FFF2-40B4-BE49-F238E27FC236}">
                <a16:creationId xmlns:a16="http://schemas.microsoft.com/office/drawing/2014/main" id="{D96F6A0A-53A5-5704-D965-10958D963737}"/>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460500"/>
            <a:ext cx="4105275" cy="2940050"/>
          </a:xfrm>
        </p:spPr>
      </p:pic>
      <p:pic>
        <p:nvPicPr>
          <p:cNvPr id="21508" name="Picture 4">
            <a:extLst>
              <a:ext uri="{FF2B5EF4-FFF2-40B4-BE49-F238E27FC236}">
                <a16:creationId xmlns:a16="http://schemas.microsoft.com/office/drawing/2014/main" id="{3A66572F-A836-A6F8-775C-66E8BD3123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9613" y="2960688"/>
            <a:ext cx="4303712"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extLst>
              <a:ext uri="{FF2B5EF4-FFF2-40B4-BE49-F238E27FC236}">
                <a16:creationId xmlns:a16="http://schemas.microsoft.com/office/drawing/2014/main" id="{65C24354-DCCB-408E-C574-CEE8A0AB4E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9613" y="1760538"/>
            <a:ext cx="4352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slide(fromBottom)">
                                      <p:cBhvr>
                                        <p:cTn id="15" dur="500">
                                          <p:stCondLst>
                                            <p:cond delay="0"/>
                                          </p:stCondLst>
                                        </p:cTn>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27F0-EEAE-36F9-592F-639B75088998}"/>
              </a:ext>
            </a:extLst>
          </p:cNvPr>
          <p:cNvSpPr>
            <a:spLocks noGrp="1"/>
          </p:cNvSpPr>
          <p:nvPr>
            <p:ph type="title" idx="4294967295"/>
          </p:nvPr>
        </p:nvSpPr>
        <p:spPr>
          <a:xfrm>
            <a:off x="0" y="277813"/>
            <a:ext cx="8229600" cy="1139825"/>
          </a:xfrm>
        </p:spPr>
        <p:txBody>
          <a:bodyPr/>
          <a:lstStyle/>
          <a:p>
            <a:pPr>
              <a:defRPr/>
            </a:pPr>
            <a:r>
              <a:rPr lang="en-GB" sz="6000" dirty="0">
                <a:latin typeface="Twinkl Cursive Looped" panose="02000000000000000000" pitchFamily="2" charset="0"/>
              </a:rPr>
              <a:t>Assessment</a:t>
            </a:r>
          </a:p>
        </p:txBody>
      </p:sp>
      <p:pic>
        <p:nvPicPr>
          <p:cNvPr id="27651" name="Picture 3">
            <a:extLst>
              <a:ext uri="{FF2B5EF4-FFF2-40B4-BE49-F238E27FC236}">
                <a16:creationId xmlns:a16="http://schemas.microsoft.com/office/drawing/2014/main" id="{C625F1BE-0591-F024-6C13-28073DF40E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7638"/>
            <a:ext cx="416401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a:extLst>
              <a:ext uri="{FF2B5EF4-FFF2-40B4-BE49-F238E27FC236}">
                <a16:creationId xmlns:a16="http://schemas.microsoft.com/office/drawing/2014/main" id="{EFBE2311-8F7E-31AA-3D96-7CEAF7EF429C}"/>
              </a:ext>
            </a:extLst>
          </p:cNvPr>
          <p:cNvSpPr txBox="1">
            <a:spLocks noChangeArrowheads="1"/>
          </p:cNvSpPr>
          <p:nvPr/>
        </p:nvSpPr>
        <p:spPr bwMode="auto">
          <a:xfrm>
            <a:off x="2627313" y="1484313"/>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3600">
                <a:latin typeface="Twinkl Cursive Looped" pitchFamily="2" charset="0"/>
              </a:rPr>
              <a:t>Assess the children</a:t>
            </a:r>
          </a:p>
          <a:p>
            <a:pPr algn="ctr">
              <a:spcBef>
                <a:spcPct val="0"/>
              </a:spcBef>
              <a:buClrTx/>
              <a:buSzTx/>
              <a:buFontTx/>
              <a:buNone/>
            </a:pPr>
            <a:r>
              <a:rPr lang="en-GB" altLang="en-US" sz="3600">
                <a:latin typeface="Twinkl Cursive Looped" pitchFamily="2" charset="0"/>
              </a:rPr>
              <a:t> every 6 weeks</a:t>
            </a:r>
          </a:p>
        </p:txBody>
      </p:sp>
      <p:sp>
        <p:nvSpPr>
          <p:cNvPr id="27653" name="TextBox 2">
            <a:extLst>
              <a:ext uri="{FF2B5EF4-FFF2-40B4-BE49-F238E27FC236}">
                <a16:creationId xmlns:a16="http://schemas.microsoft.com/office/drawing/2014/main" id="{16725D4D-82C6-40C8-A720-0A314F843B03}"/>
              </a:ext>
            </a:extLst>
          </p:cNvPr>
          <p:cNvSpPr txBox="1">
            <a:spLocks noChangeArrowheads="1"/>
          </p:cNvSpPr>
          <p:nvPr/>
        </p:nvSpPr>
        <p:spPr bwMode="auto">
          <a:xfrm>
            <a:off x="107950" y="4292600"/>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3600">
                <a:latin typeface="Twinkl Cursive Looped" pitchFamily="2" charset="0"/>
              </a:rPr>
              <a:t>The children are taught in groups based on their stage of reading</a:t>
            </a:r>
            <a:r>
              <a:rPr lang="en-GB"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6D11-D4A3-4322-72C1-39A3D3A121D6}"/>
              </a:ext>
            </a:extLst>
          </p:cNvPr>
          <p:cNvSpPr>
            <a:spLocks noGrp="1"/>
          </p:cNvSpPr>
          <p:nvPr>
            <p:ph type="title"/>
          </p:nvPr>
        </p:nvSpPr>
        <p:spPr/>
        <p:txBody>
          <a:bodyPr/>
          <a:lstStyle/>
          <a:p>
            <a:pPr>
              <a:defRPr/>
            </a:pPr>
            <a:r>
              <a:rPr lang="en-GB" sz="5400" dirty="0">
                <a:latin typeface="Twinkl Cursive Looped" panose="02000000000000000000" pitchFamily="2" charset="0"/>
              </a:rPr>
              <a:t>Reading Books</a:t>
            </a:r>
          </a:p>
        </p:txBody>
      </p:sp>
      <p:sp>
        <p:nvSpPr>
          <p:cNvPr id="3" name="Content Placeholder 2">
            <a:extLst>
              <a:ext uri="{FF2B5EF4-FFF2-40B4-BE49-F238E27FC236}">
                <a16:creationId xmlns:a16="http://schemas.microsoft.com/office/drawing/2014/main" id="{40ED3A8B-C777-5646-C848-123E66482D55}"/>
              </a:ext>
            </a:extLst>
          </p:cNvPr>
          <p:cNvSpPr>
            <a:spLocks noGrp="1"/>
          </p:cNvSpPr>
          <p:nvPr>
            <p:ph idx="1"/>
          </p:nvPr>
        </p:nvSpPr>
        <p:spPr>
          <a:xfrm>
            <a:off x="179512" y="1268760"/>
            <a:ext cx="8229600" cy="4536504"/>
          </a:xfrm>
        </p:spPr>
        <p:txBody>
          <a:bodyPr/>
          <a:lstStyle/>
          <a:p>
            <a:pPr marL="0" indent="0">
              <a:buFont typeface="Wingdings" panose="05000000000000000000" pitchFamily="2" charset="2"/>
              <a:buNone/>
              <a:defRPr/>
            </a:pPr>
            <a:endParaRPr lang="en-GB" sz="2400" dirty="0">
              <a:latin typeface="Twinkl Cursive Looped" panose="02000000000000000000" pitchFamily="2" charset="0"/>
            </a:endParaRPr>
          </a:p>
          <a:p>
            <a:pPr>
              <a:defRPr/>
            </a:pPr>
            <a:r>
              <a:rPr lang="en-GB" sz="2800" dirty="0">
                <a:latin typeface="Twinkl Cursive Looped" panose="02000000000000000000" pitchFamily="2" charset="0"/>
              </a:rPr>
              <a:t>RWI only gives children books that contain the sounds they know.</a:t>
            </a:r>
          </a:p>
          <a:p>
            <a:pPr>
              <a:defRPr/>
            </a:pPr>
            <a:r>
              <a:rPr lang="en-GB" sz="2800" dirty="0">
                <a:latin typeface="Twinkl Cursive Looped" panose="02000000000000000000" pitchFamily="2" charset="0"/>
              </a:rPr>
              <a:t>They read a book in class with a partner.  This book is matched to the sounds they know.  </a:t>
            </a:r>
          </a:p>
          <a:p>
            <a:pPr>
              <a:defRPr/>
            </a:pPr>
            <a:r>
              <a:rPr lang="en-GB" sz="2800" dirty="0">
                <a:latin typeface="Twinkl Cursive Looped" panose="02000000000000000000" pitchFamily="2" charset="0"/>
              </a:rPr>
              <a:t>They read the book 3 times:</a:t>
            </a:r>
          </a:p>
          <a:p>
            <a:pPr>
              <a:defRPr/>
            </a:pPr>
            <a:r>
              <a:rPr lang="en-GB" sz="2800" dirty="0">
                <a:latin typeface="Twinkl Cursive Looped" panose="02000000000000000000" pitchFamily="2" charset="0"/>
              </a:rPr>
              <a:t>First read – decoding – accuracy </a:t>
            </a:r>
          </a:p>
          <a:p>
            <a:pPr>
              <a:defRPr/>
            </a:pPr>
            <a:r>
              <a:rPr lang="en-GB" sz="2800" dirty="0">
                <a:latin typeface="Twinkl Cursive Looped" panose="02000000000000000000" pitchFamily="2" charset="0"/>
              </a:rPr>
              <a:t>Second read – fluency</a:t>
            </a:r>
          </a:p>
          <a:p>
            <a:pPr>
              <a:defRPr/>
            </a:pPr>
            <a:r>
              <a:rPr lang="en-GB" sz="2800" dirty="0">
                <a:latin typeface="Twinkl Cursive Looped" panose="02000000000000000000" pitchFamily="2" charset="0"/>
              </a:rPr>
              <a:t>Third read – comprehension</a:t>
            </a:r>
          </a:p>
          <a:p>
            <a:pPr lvl="5">
              <a:defRPr/>
            </a:pPr>
            <a:endParaRPr lang="en-GB" sz="1600" dirty="0">
              <a:latin typeface="Twinkl Cursive Looped" panose="02000000000000000000" pitchFamily="2" charset="0"/>
            </a:endParaRPr>
          </a:p>
          <a:p>
            <a:pPr marL="0" indent="0">
              <a:buFont typeface="Wingdings" panose="05000000000000000000" pitchFamily="2" charset="2"/>
              <a:buNone/>
              <a:defRPr/>
            </a:pPr>
            <a:endParaRPr lang="en-GB" sz="2400" dirty="0">
              <a:latin typeface="Twinkl Cursive Looped" panose="02000000000000000000" pitchFamily="2" charset="0"/>
            </a:endParaRPr>
          </a:p>
        </p:txBody>
      </p:sp>
      <p:pic>
        <p:nvPicPr>
          <p:cNvPr id="28676" name="Picture 3">
            <a:extLst>
              <a:ext uri="{FF2B5EF4-FFF2-40B4-BE49-F238E27FC236}">
                <a16:creationId xmlns:a16="http://schemas.microsoft.com/office/drawing/2014/main" id="{BE63FBEE-E5FF-79D2-F1CA-BD90E4D3E6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789363"/>
            <a:ext cx="187166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a:extLst>
              <a:ext uri="{FF2B5EF4-FFF2-40B4-BE49-F238E27FC236}">
                <a16:creationId xmlns:a16="http://schemas.microsoft.com/office/drawing/2014/main" id="{6B24872C-959C-0B1E-9ABB-BC137EEDF9DA}"/>
              </a:ext>
            </a:extLst>
          </p:cNvPr>
          <p:cNvSpPr txBox="1">
            <a:spLocks noChangeArrowheads="1"/>
          </p:cNvSpPr>
          <p:nvPr/>
        </p:nvSpPr>
        <p:spPr bwMode="auto">
          <a:xfrm>
            <a:off x="684213" y="6238875"/>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Show school book and book bag book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6554-C3AD-3A45-4329-73F86CD5E150}"/>
              </a:ext>
            </a:extLst>
          </p:cNvPr>
          <p:cNvSpPr>
            <a:spLocks noGrp="1"/>
          </p:cNvSpPr>
          <p:nvPr>
            <p:ph type="title"/>
          </p:nvPr>
        </p:nvSpPr>
        <p:spPr/>
        <p:txBody>
          <a:bodyPr/>
          <a:lstStyle/>
          <a:p>
            <a:pPr>
              <a:defRPr/>
            </a:pPr>
            <a:r>
              <a:rPr lang="en-GB" dirty="0">
                <a:latin typeface="Twinkl Cursive Looped" panose="02000000000000000000" pitchFamily="2" charset="0"/>
              </a:rPr>
              <a:t>Reading- RWI</a:t>
            </a:r>
          </a:p>
        </p:txBody>
      </p:sp>
      <p:sp>
        <p:nvSpPr>
          <p:cNvPr id="3" name="Content Placeholder 2">
            <a:extLst>
              <a:ext uri="{FF2B5EF4-FFF2-40B4-BE49-F238E27FC236}">
                <a16:creationId xmlns:a16="http://schemas.microsoft.com/office/drawing/2014/main" id="{3B177D0A-E6D7-57F6-7B7E-AB66A99B75DC}"/>
              </a:ext>
            </a:extLst>
          </p:cNvPr>
          <p:cNvSpPr>
            <a:spLocks noGrp="1"/>
          </p:cNvSpPr>
          <p:nvPr>
            <p:ph idx="1"/>
          </p:nvPr>
        </p:nvSpPr>
        <p:spPr/>
        <p:txBody>
          <a:bodyPr/>
          <a:lstStyle/>
          <a:p>
            <a:pPr>
              <a:defRPr/>
            </a:pPr>
            <a:r>
              <a:rPr lang="en-GB" dirty="0">
                <a:latin typeface="Twinkl Cursive Looped" panose="02000000000000000000" pitchFamily="2" charset="0"/>
              </a:rPr>
              <a:t>Learning to read is the most important thing your child will learn at our school. Everything else depends on it. </a:t>
            </a:r>
          </a:p>
          <a:p>
            <a:pPr>
              <a:defRPr/>
            </a:pPr>
            <a:r>
              <a:rPr lang="en-GB" dirty="0">
                <a:latin typeface="Twinkl Cursive Looped" panose="02000000000000000000" pitchFamily="2" charset="0"/>
              </a:rPr>
              <a:t>We want your child to LOVE reading- and want to read for themselves. This is why we put our efforts into making sure they develop a love of books as well as simply learning to read.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57BD-3B5E-7F59-8740-8CF7C5D3563A}"/>
              </a:ext>
            </a:extLst>
          </p:cNvPr>
          <p:cNvSpPr>
            <a:spLocks noGrp="1"/>
          </p:cNvSpPr>
          <p:nvPr>
            <p:ph type="title"/>
          </p:nvPr>
        </p:nvSpPr>
        <p:spPr/>
        <p:txBody>
          <a:bodyPr/>
          <a:lstStyle/>
          <a:p>
            <a:pPr>
              <a:defRPr/>
            </a:pPr>
            <a:r>
              <a:rPr lang="en-GB" sz="5400" dirty="0">
                <a:latin typeface="Twinkl Cursive Looped" panose="02000000000000000000" pitchFamily="2" charset="0"/>
              </a:rPr>
              <a:t>Home Reading</a:t>
            </a:r>
          </a:p>
        </p:txBody>
      </p:sp>
      <p:sp>
        <p:nvSpPr>
          <p:cNvPr id="3" name="Content Placeholder 2">
            <a:extLst>
              <a:ext uri="{FF2B5EF4-FFF2-40B4-BE49-F238E27FC236}">
                <a16:creationId xmlns:a16="http://schemas.microsoft.com/office/drawing/2014/main" id="{613BC4F0-1571-210B-3F03-F2A3E43614AF}"/>
              </a:ext>
            </a:extLst>
          </p:cNvPr>
          <p:cNvSpPr>
            <a:spLocks noGrp="1"/>
          </p:cNvSpPr>
          <p:nvPr>
            <p:ph idx="1"/>
          </p:nvPr>
        </p:nvSpPr>
        <p:spPr/>
        <p:txBody>
          <a:bodyPr/>
          <a:lstStyle/>
          <a:p>
            <a:pPr algn="ctr">
              <a:defRPr/>
            </a:pPr>
            <a:r>
              <a:rPr lang="en-GB" sz="2800" dirty="0">
                <a:latin typeface="Twinkl Cursive Looped" panose="02000000000000000000" pitchFamily="2" charset="0"/>
              </a:rPr>
              <a:t>So that we help our children to build basic skills, grow in confidence and enjoy reading, your child will bring home a RWI Book Bag book and a reading for pleasure book. </a:t>
            </a:r>
            <a:endParaRPr lang="en-GB" sz="3600" dirty="0"/>
          </a:p>
        </p:txBody>
      </p:sp>
      <p:pic>
        <p:nvPicPr>
          <p:cNvPr id="29700" name="Picture 3">
            <a:extLst>
              <a:ext uri="{FF2B5EF4-FFF2-40B4-BE49-F238E27FC236}">
                <a16:creationId xmlns:a16="http://schemas.microsoft.com/office/drawing/2014/main" id="{A256D6E3-2A5B-8F42-B650-BA99AF0B92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83050"/>
            <a:ext cx="2159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a:extLst>
              <a:ext uri="{FF2B5EF4-FFF2-40B4-BE49-F238E27FC236}">
                <a16:creationId xmlns:a16="http://schemas.microsoft.com/office/drawing/2014/main" id="{7FECF6E2-C1D6-17A1-8008-69611ECE8EF7}"/>
              </a:ext>
            </a:extLst>
          </p:cNvPr>
          <p:cNvSpPr>
            <a:spLocks noChangeArrowheads="1"/>
          </p:cNvSpPr>
          <p:nvPr/>
        </p:nvSpPr>
        <p:spPr bwMode="auto">
          <a:xfrm>
            <a:off x="3635375" y="4083050"/>
            <a:ext cx="459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GB" altLang="en-US" sz="2400" b="1"/>
              <a:t>Reception children - Reading books will be given to the child when they are ready – stage not 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2BF9-10F6-F887-86BC-A2F4ECB2D0D1}"/>
              </a:ext>
            </a:extLst>
          </p:cNvPr>
          <p:cNvSpPr>
            <a:spLocks noGrp="1"/>
          </p:cNvSpPr>
          <p:nvPr>
            <p:ph type="title"/>
          </p:nvPr>
        </p:nvSpPr>
        <p:spPr/>
        <p:txBody>
          <a:bodyPr/>
          <a:lstStyle/>
          <a:p>
            <a:pPr>
              <a:defRPr/>
            </a:pPr>
            <a:r>
              <a:rPr lang="en-GB" sz="5400" dirty="0">
                <a:latin typeface="Twinkl Cursive Looped" panose="02000000000000000000" pitchFamily="2" charset="0"/>
              </a:rPr>
              <a:t>Take home books</a:t>
            </a:r>
          </a:p>
        </p:txBody>
      </p:sp>
      <p:pic>
        <p:nvPicPr>
          <p:cNvPr id="30723" name="Content Placeholder 3">
            <a:extLst>
              <a:ext uri="{FF2B5EF4-FFF2-40B4-BE49-F238E27FC236}">
                <a16:creationId xmlns:a16="http://schemas.microsoft.com/office/drawing/2014/main" id="{84DB6CBD-9B28-F068-D9D9-2FBA915966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2100" y="3073400"/>
            <a:ext cx="4741863" cy="3313113"/>
          </a:xfrm>
        </p:spPr>
      </p:pic>
      <p:pic>
        <p:nvPicPr>
          <p:cNvPr id="30725" name="Picture 5">
            <a:extLst>
              <a:ext uri="{FF2B5EF4-FFF2-40B4-BE49-F238E27FC236}">
                <a16:creationId xmlns:a16="http://schemas.microsoft.com/office/drawing/2014/main" id="{A70DD859-583A-7440-E6D3-23B7852B37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4508500"/>
            <a:ext cx="2971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a16="http://schemas.microsoft.com/office/drawing/2014/main" id="{C3E65F89-F895-614D-7478-243F2CD8D0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649413"/>
            <a:ext cx="1943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2">
            <a:extLst>
              <a:ext uri="{FF2B5EF4-FFF2-40B4-BE49-F238E27FC236}">
                <a16:creationId xmlns:a16="http://schemas.microsoft.com/office/drawing/2014/main" id="{3E831145-8E8E-4649-3355-D4261B64ACA2}"/>
              </a:ext>
            </a:extLst>
          </p:cNvPr>
          <p:cNvSpPr txBox="1">
            <a:spLocks noChangeArrowheads="1"/>
          </p:cNvSpPr>
          <p:nvPr/>
        </p:nvSpPr>
        <p:spPr bwMode="auto">
          <a:xfrm>
            <a:off x="5567363" y="6186488"/>
            <a:ext cx="3090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GB" altLang="en-US" sz="2000">
                <a:latin typeface="Twinkl Cursive Looped" pitchFamily="2" charset="0"/>
              </a:rPr>
              <a:t>Reading for pleasure book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FFA8-E9EE-D644-DAE0-09B915D3A4DD}"/>
              </a:ext>
            </a:extLst>
          </p:cNvPr>
          <p:cNvSpPr>
            <a:spLocks noGrp="1"/>
          </p:cNvSpPr>
          <p:nvPr>
            <p:ph type="title"/>
          </p:nvPr>
        </p:nvSpPr>
        <p:spPr/>
        <p:txBody>
          <a:bodyPr/>
          <a:lstStyle/>
          <a:p>
            <a:pPr>
              <a:defRPr/>
            </a:pPr>
            <a:r>
              <a:rPr lang="en-GB" dirty="0">
                <a:latin typeface="Twinkl Cursive Looped" panose="02000000000000000000" pitchFamily="2" charset="0"/>
              </a:rPr>
              <a:t>Extra bits….</a:t>
            </a:r>
          </a:p>
        </p:txBody>
      </p:sp>
      <p:sp>
        <p:nvSpPr>
          <p:cNvPr id="3" name="Content Placeholder 2">
            <a:extLst>
              <a:ext uri="{FF2B5EF4-FFF2-40B4-BE49-F238E27FC236}">
                <a16:creationId xmlns:a16="http://schemas.microsoft.com/office/drawing/2014/main" id="{45750252-F425-EB31-B523-C0A130A46511}"/>
              </a:ext>
            </a:extLst>
          </p:cNvPr>
          <p:cNvSpPr>
            <a:spLocks noGrp="1"/>
          </p:cNvSpPr>
          <p:nvPr>
            <p:ph idx="1"/>
          </p:nvPr>
        </p:nvSpPr>
        <p:spPr/>
        <p:txBody>
          <a:bodyPr/>
          <a:lstStyle/>
          <a:p>
            <a:pPr>
              <a:defRPr/>
            </a:pPr>
            <a:r>
              <a:rPr lang="en-GB" dirty="0">
                <a:latin typeface="Twinkl Cursive Looped" panose="02000000000000000000" pitchFamily="2" charset="0"/>
              </a:rPr>
              <a:t>All staff at our school have been trained to teach early reading  following the RWI programme. (INSET)</a:t>
            </a:r>
          </a:p>
          <a:p>
            <a:pPr marL="0" indent="0">
              <a:buFont typeface="Wingdings" panose="05000000000000000000" pitchFamily="2" charset="2"/>
              <a:buNone/>
              <a:defRPr/>
            </a:pPr>
            <a:endParaRPr lang="en-GB" dirty="0">
              <a:latin typeface="Twinkl Cursive Looped" panose="02000000000000000000" pitchFamily="2" charset="0"/>
            </a:endParaRPr>
          </a:p>
          <a:p>
            <a:pPr>
              <a:defRPr/>
            </a:pPr>
            <a:r>
              <a:rPr lang="en-GB" dirty="0">
                <a:latin typeface="Twinkl Cursive Looped" panose="02000000000000000000" pitchFamily="2" charset="0"/>
              </a:rPr>
              <a:t>All teachers and teaching assistants work in the same way. (Reading Leader role)</a:t>
            </a:r>
          </a:p>
          <a:p>
            <a:pPr lvl="7">
              <a:defRPr/>
            </a:pPr>
            <a:endParaRPr lang="en-GB" dirty="0">
              <a:latin typeface="Twinkl Cursive Looped" panose="02000000000000000000" pitchFamily="2" charset="0"/>
            </a:endParaRPr>
          </a:p>
          <a:p>
            <a:pPr>
              <a:defRPr/>
            </a:pPr>
            <a:endParaRPr lang="en-GB" dirty="0">
              <a:latin typeface="Twinkl Cursive Looped" panose="020000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B7FB3-35DA-6AAE-0FE6-8AE0CCD69BC3}"/>
              </a:ext>
            </a:extLst>
          </p:cNvPr>
          <p:cNvSpPr>
            <a:spLocks noGrp="1"/>
          </p:cNvSpPr>
          <p:nvPr>
            <p:ph type="title"/>
          </p:nvPr>
        </p:nvSpPr>
        <p:spPr/>
        <p:txBody>
          <a:bodyPr/>
          <a:lstStyle/>
          <a:p>
            <a:pPr>
              <a:defRPr/>
            </a:pPr>
            <a:r>
              <a:rPr lang="en-GB" sz="6000" dirty="0">
                <a:latin typeface="Twinkl Cursive Looped" panose="02000000000000000000" pitchFamily="2" charset="0"/>
              </a:rPr>
              <a:t>What can I do?</a:t>
            </a:r>
          </a:p>
        </p:txBody>
      </p:sp>
      <p:sp>
        <p:nvSpPr>
          <p:cNvPr id="33795" name="TextBox 4">
            <a:extLst>
              <a:ext uri="{FF2B5EF4-FFF2-40B4-BE49-F238E27FC236}">
                <a16:creationId xmlns:a16="http://schemas.microsoft.com/office/drawing/2014/main" id="{7D76BA15-AA0D-7570-E4A2-B49AA6360A36}"/>
              </a:ext>
            </a:extLst>
          </p:cNvPr>
          <p:cNvSpPr txBox="1">
            <a:spLocks noChangeArrowheads="1"/>
          </p:cNvSpPr>
          <p:nvPr/>
        </p:nvSpPr>
        <p:spPr bwMode="auto">
          <a:xfrm>
            <a:off x="250825" y="1628775"/>
            <a:ext cx="8785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AutoNum type="arabicPlain"/>
            </a:pPr>
            <a:r>
              <a:rPr lang="en-GB" altLang="en-US">
                <a:latin typeface="Twinkl Cursive Looped" pitchFamily="2" charset="0"/>
              </a:rPr>
              <a:t>Use pure sounds </a:t>
            </a:r>
          </a:p>
          <a:p>
            <a:pPr>
              <a:spcBef>
                <a:spcPct val="0"/>
              </a:spcBef>
              <a:buClrTx/>
              <a:buSzTx/>
              <a:buFontTx/>
              <a:buAutoNum type="arabicPlain"/>
            </a:pPr>
            <a:r>
              <a:rPr lang="en-GB" altLang="en-US">
                <a:latin typeface="Twinkl Cursive Looped" pitchFamily="2" charset="0"/>
              </a:rPr>
              <a:t>Use Fred Talk to read and spell words</a:t>
            </a:r>
          </a:p>
          <a:p>
            <a:pPr>
              <a:spcBef>
                <a:spcPct val="0"/>
              </a:spcBef>
              <a:buClrTx/>
              <a:buSzTx/>
              <a:buFontTx/>
              <a:buAutoNum type="arabicPlain"/>
            </a:pPr>
            <a:r>
              <a:rPr lang="en-GB" altLang="en-US">
                <a:latin typeface="Twinkl Cursive Looped" pitchFamily="2" charset="0"/>
              </a:rPr>
              <a:t>Listen to your child read their Storybook again and again.</a:t>
            </a:r>
          </a:p>
          <a:p>
            <a:pPr>
              <a:spcBef>
                <a:spcPct val="0"/>
              </a:spcBef>
              <a:buClrTx/>
              <a:buSzTx/>
              <a:buFontTx/>
              <a:buAutoNum type="arabicPlain"/>
            </a:pPr>
            <a:r>
              <a:rPr lang="en-GB" altLang="en-US">
                <a:latin typeface="Twinkl Cursive Looped" pitchFamily="2" charset="0"/>
              </a:rPr>
              <a:t>Discuss the story and encourage them to use a storyteller voice.</a:t>
            </a:r>
          </a:p>
          <a:p>
            <a:pPr>
              <a:spcBef>
                <a:spcPct val="0"/>
              </a:spcBef>
              <a:buClrTx/>
              <a:buSzTx/>
              <a:buFontTx/>
              <a:buAutoNum type="arabicPlain"/>
            </a:pPr>
            <a:r>
              <a:rPr lang="en-GB" altLang="en-US">
                <a:latin typeface="Twinkl Cursive Looped" pitchFamily="2" charset="0"/>
              </a:rPr>
              <a:t>Encourage them to use ‘Special Friends’, ‘Fred Talk’, ‘read the word’ </a:t>
            </a:r>
          </a:p>
          <a:p>
            <a:pPr>
              <a:spcBef>
                <a:spcPct val="0"/>
              </a:spcBef>
              <a:buClrTx/>
              <a:buSzTx/>
              <a:buFontTx/>
              <a:buAutoNum type="arabicPlain"/>
            </a:pPr>
            <a:r>
              <a:rPr lang="en-GB" altLang="en-US">
                <a:latin typeface="Twinkl Cursive Looped" pitchFamily="2" charset="0"/>
              </a:rPr>
              <a:t>Read stories to your child every day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125A-C5B0-8851-2443-B6903853AFF4}"/>
              </a:ext>
            </a:extLst>
          </p:cNvPr>
          <p:cNvSpPr>
            <a:spLocks noGrp="1"/>
          </p:cNvSpPr>
          <p:nvPr>
            <p:ph type="title"/>
          </p:nvPr>
        </p:nvSpPr>
        <p:spPr/>
        <p:txBody>
          <a:bodyPr/>
          <a:lstStyle/>
          <a:p>
            <a:pPr>
              <a:defRPr/>
            </a:pPr>
            <a:r>
              <a:rPr lang="en-GB" sz="6000" dirty="0">
                <a:latin typeface="Twinkl Cursive Looped" panose="02000000000000000000" pitchFamily="2" charset="0"/>
              </a:rPr>
              <a:t>Recap</a:t>
            </a:r>
          </a:p>
        </p:txBody>
      </p:sp>
      <p:sp>
        <p:nvSpPr>
          <p:cNvPr id="3" name="Content Placeholder 2">
            <a:extLst>
              <a:ext uri="{FF2B5EF4-FFF2-40B4-BE49-F238E27FC236}">
                <a16:creationId xmlns:a16="http://schemas.microsoft.com/office/drawing/2014/main" id="{A80CCD1C-2F84-90D3-D135-B5CE02B24929}"/>
              </a:ext>
            </a:extLst>
          </p:cNvPr>
          <p:cNvSpPr>
            <a:spLocks noGrp="1"/>
          </p:cNvSpPr>
          <p:nvPr>
            <p:ph idx="1"/>
          </p:nvPr>
        </p:nvSpPr>
        <p:spPr/>
        <p:txBody>
          <a:bodyPr/>
          <a:lstStyle/>
          <a:p>
            <a:pPr>
              <a:defRPr/>
            </a:pPr>
            <a:r>
              <a:rPr lang="en-GB" sz="2400" dirty="0">
                <a:latin typeface="Twinkl Cursive Looped" panose="02000000000000000000" pitchFamily="2" charset="0"/>
              </a:rPr>
              <a:t>RWI teaches children BASIC skills to ensure they become confident readers and writers.</a:t>
            </a:r>
          </a:p>
          <a:p>
            <a:pPr>
              <a:defRPr/>
            </a:pPr>
            <a:r>
              <a:rPr lang="en-GB" sz="2400" dirty="0">
                <a:latin typeface="Twinkl Cursive Looped" panose="02000000000000000000" pitchFamily="2" charset="0"/>
              </a:rPr>
              <a:t>Stage not age – their reading book is matched to their ability.</a:t>
            </a:r>
          </a:p>
          <a:p>
            <a:pPr>
              <a:defRPr/>
            </a:pPr>
            <a:r>
              <a:rPr lang="en-GB" sz="2400" dirty="0">
                <a:latin typeface="Twinkl Cursive Looped" panose="02000000000000000000" pitchFamily="2" charset="0"/>
              </a:rPr>
              <a:t>Assessment is continuous. If a child falls behind then support is given. </a:t>
            </a:r>
          </a:p>
          <a:p>
            <a:pPr>
              <a:defRPr/>
            </a:pPr>
            <a:r>
              <a:rPr lang="en-GB" sz="2400" b="1" dirty="0">
                <a:latin typeface="Twinkl Cursive Looped" panose="02000000000000000000" pitchFamily="2" charset="0"/>
              </a:rPr>
              <a:t>Keep up not catch up</a:t>
            </a:r>
          </a:p>
          <a:p>
            <a:pPr>
              <a:defRPr/>
            </a:pPr>
            <a:r>
              <a:rPr lang="en-GB" sz="2400" b="1" dirty="0">
                <a:latin typeface="Twinkl Cursive Looped" panose="02000000000000000000" pitchFamily="2" charset="0"/>
              </a:rPr>
              <a:t>Home practise is vital – we need to work together.</a:t>
            </a:r>
          </a:p>
          <a:p>
            <a:pPr>
              <a:defRPr/>
            </a:pPr>
            <a:endParaRPr lang="en-GB"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3A4FF43A-E65A-6681-B64C-8A0D68C78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1000"/>
            <a:ext cx="18732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a:extLst>
              <a:ext uri="{FF2B5EF4-FFF2-40B4-BE49-F238E27FC236}">
                <a16:creationId xmlns:a16="http://schemas.microsoft.com/office/drawing/2014/main" id="{64B9A67D-40E4-025F-0507-74CA8BB3D7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31800"/>
            <a:ext cx="39735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a:extLst>
              <a:ext uri="{FF2B5EF4-FFF2-40B4-BE49-F238E27FC236}">
                <a16:creationId xmlns:a16="http://schemas.microsoft.com/office/drawing/2014/main" id="{3CB9F73A-E1D0-3E47-D7AF-73C65DCBDD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9788" y="1312863"/>
            <a:ext cx="76946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a:extLst>
              <a:ext uri="{FF2B5EF4-FFF2-40B4-BE49-F238E27FC236}">
                <a16:creationId xmlns:a16="http://schemas.microsoft.com/office/drawing/2014/main" id="{670F45D5-75CC-15B5-8071-01C0CDAC46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114675"/>
            <a:ext cx="76946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a:extLst>
              <a:ext uri="{FF2B5EF4-FFF2-40B4-BE49-F238E27FC236}">
                <a16:creationId xmlns:a16="http://schemas.microsoft.com/office/drawing/2014/main" id="{325B1AED-09B4-FDDD-48A7-751230BC16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9775" y="4857750"/>
            <a:ext cx="65246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276B16-A67F-1F93-69B4-8D61054542D2}"/>
              </a:ext>
            </a:extLst>
          </p:cNvPr>
          <p:cNvSpPr>
            <a:spLocks noGrp="1"/>
          </p:cNvSpPr>
          <p:nvPr>
            <p:ph idx="4294967295"/>
          </p:nvPr>
        </p:nvSpPr>
        <p:spPr>
          <a:xfrm>
            <a:off x="287338" y="2132856"/>
            <a:ext cx="8856662" cy="4525963"/>
          </a:xfrm>
        </p:spPr>
        <p:txBody>
          <a:bodyPr/>
          <a:lstStyle/>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a:p>
            <a:pPr marL="0" indent="0" algn="ctr">
              <a:buFont typeface="Wingdings" panose="05000000000000000000" pitchFamily="2" charset="2"/>
              <a:buNone/>
              <a:defRPr/>
            </a:pPr>
            <a:r>
              <a:rPr lang="en-GB" dirty="0">
                <a:latin typeface="Twinkl Cursive Looped" panose="02000000000000000000" pitchFamily="2" charset="0"/>
              </a:rPr>
              <a:t>Thank you for your time today. </a:t>
            </a:r>
          </a:p>
          <a:p>
            <a:pPr marL="0" indent="0" algn="ctr">
              <a:buFont typeface="Wingdings" panose="05000000000000000000" pitchFamily="2" charset="2"/>
              <a:buNone/>
              <a:defRPr/>
            </a:pPr>
            <a:r>
              <a:rPr lang="en-GB" dirty="0">
                <a:latin typeface="Twinkl Cursive Looped" panose="02000000000000000000" pitchFamily="2" charset="0"/>
              </a:rPr>
              <a:t>I hope you’ve found it useful.  </a:t>
            </a:r>
          </a:p>
          <a:p>
            <a:pPr marL="0" indent="0" algn="ctr">
              <a:buFont typeface="Wingdings" panose="05000000000000000000" pitchFamily="2" charset="2"/>
              <a:buNone/>
              <a:defRPr/>
            </a:pPr>
            <a:r>
              <a:rPr lang="en-GB" dirty="0">
                <a:latin typeface="Twinkl Cursive Looped" panose="02000000000000000000" pitchFamily="2" charset="0"/>
              </a:rPr>
              <a:t>Please feel free to ask questions.</a:t>
            </a:r>
          </a:p>
          <a:p>
            <a:pPr marL="0" indent="0" algn="ctr">
              <a:buFont typeface="Wingdings" panose="05000000000000000000" pitchFamily="2" charset="2"/>
              <a:buNone/>
              <a:defRPr/>
            </a:pPr>
            <a:r>
              <a:rPr lang="en-GB" dirty="0">
                <a:latin typeface="Twinkl Cursive Looped" panose="02000000000000000000" pitchFamily="2" charset="0"/>
              </a:rPr>
              <a:t>Thank you </a:t>
            </a:r>
          </a:p>
          <a:p>
            <a:pPr marL="0" indent="0" algn="ctr">
              <a:buFont typeface="Wingdings" panose="05000000000000000000" pitchFamily="2" charset="2"/>
              <a:buNone/>
              <a:defRPr/>
            </a:pPr>
            <a:r>
              <a:rPr lang="en-GB" dirty="0">
                <a:latin typeface="Twinkl Cursive Looped" panose="02000000000000000000" pitchFamily="2" charset="0"/>
              </a:rPr>
              <a:t>Miss Burgess </a:t>
            </a:r>
            <a:r>
              <a:rPr lang="en-GB" dirty="0">
                <a:latin typeface="Twinkl Cursive Looped" panose="02000000000000000000" pitchFamily="2" charset="0"/>
                <a:sym typeface="Wingdings" panose="05000000000000000000" pitchFamily="2" charset="2"/>
              </a:rPr>
              <a:t> </a:t>
            </a:r>
            <a:endParaRPr lang="en-GB" dirty="0">
              <a:latin typeface="Twinkl Cursive Looped" panose="02000000000000000000" pitchFamily="2" charset="0"/>
            </a:endParaRPr>
          </a:p>
          <a:p>
            <a:pPr>
              <a:defRPr/>
            </a:pPr>
            <a:endParaRPr lang="en-GB" dirty="0"/>
          </a:p>
        </p:txBody>
      </p:sp>
      <p:pic>
        <p:nvPicPr>
          <p:cNvPr id="36867" name="Picture 1">
            <a:extLst>
              <a:ext uri="{FF2B5EF4-FFF2-40B4-BE49-F238E27FC236}">
                <a16:creationId xmlns:a16="http://schemas.microsoft.com/office/drawing/2014/main" id="{2FA7CE31-A1F9-6835-D8C1-8130D0251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04813"/>
            <a:ext cx="24479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stCondLst>
                                            <p:cond delay="0"/>
                                          </p:stCondLst>
                                        </p:cTn>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stCondLst>
                                            <p:cond delay="0"/>
                                          </p:stCondLst>
                                        </p:cTn>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stCondLst>
                                            <p:cond delay="0"/>
                                          </p:stCondLst>
                                        </p:cTn>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stCondLst>
                                            <p:cond delay="0"/>
                                          </p:stCondLst>
                                        </p:cTn>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6F53-7379-E88E-93A6-74B9B10B43C2}"/>
              </a:ext>
            </a:extLst>
          </p:cNvPr>
          <p:cNvSpPr>
            <a:spLocks noGrp="1"/>
          </p:cNvSpPr>
          <p:nvPr>
            <p:ph type="title"/>
          </p:nvPr>
        </p:nvSpPr>
        <p:spPr/>
        <p:txBody>
          <a:bodyPr/>
          <a:lstStyle/>
          <a:p>
            <a:pPr>
              <a:defRPr/>
            </a:pPr>
            <a:r>
              <a:rPr lang="en-US" dirty="0">
                <a:latin typeface="Twinkl Cursive Looped" panose="02000000000000000000" pitchFamily="2" charset="0"/>
              </a:rPr>
              <a:t>Aims for the workshop</a:t>
            </a:r>
            <a:endParaRPr lang="en-GB" dirty="0">
              <a:latin typeface="Twinkl Cursive Looped" panose="02000000000000000000" pitchFamily="2" charset="0"/>
            </a:endParaRPr>
          </a:p>
        </p:txBody>
      </p:sp>
      <p:sp>
        <p:nvSpPr>
          <p:cNvPr id="3" name="Content Placeholder 2">
            <a:extLst>
              <a:ext uri="{FF2B5EF4-FFF2-40B4-BE49-F238E27FC236}">
                <a16:creationId xmlns:a16="http://schemas.microsoft.com/office/drawing/2014/main" id="{735569E9-995F-96CF-CF27-9148AC3DEC8C}"/>
              </a:ext>
            </a:extLst>
          </p:cNvPr>
          <p:cNvSpPr>
            <a:spLocks noGrp="1"/>
          </p:cNvSpPr>
          <p:nvPr>
            <p:ph idx="1"/>
          </p:nvPr>
        </p:nvSpPr>
        <p:spPr>
          <a:xfrm>
            <a:off x="457200" y="1600200"/>
            <a:ext cx="8229600" cy="3124200"/>
          </a:xfrm>
        </p:spPr>
        <p:txBody>
          <a:bodyPr/>
          <a:lstStyle/>
          <a:p>
            <a:pPr marL="0" indent="0" algn="ctr">
              <a:buFont typeface="Wingdings" panose="05000000000000000000" pitchFamily="2" charset="2"/>
              <a:buNone/>
              <a:defRPr/>
            </a:pPr>
            <a:r>
              <a:rPr lang="en-US" dirty="0">
                <a:latin typeface="Twinkl Cursive Looped" panose="02000000000000000000" pitchFamily="2" charset="0"/>
              </a:rPr>
              <a:t>To learn how you can support your child with phonics and reading at home</a:t>
            </a:r>
          </a:p>
          <a:p>
            <a:pPr marL="0" indent="0">
              <a:buFont typeface="Wingdings" panose="05000000000000000000" pitchFamily="2" charset="2"/>
              <a:buNone/>
              <a:defRPr/>
            </a:pPr>
            <a:endParaRPr lang="en-GB" dirty="0"/>
          </a:p>
        </p:txBody>
      </p:sp>
      <p:pic>
        <p:nvPicPr>
          <p:cNvPr id="6148" name="Picture 11" descr="http://www.dogsthorpejunior.co.uk/uploads/Images/get.html.jpeg">
            <a:extLst>
              <a:ext uri="{FF2B5EF4-FFF2-40B4-BE49-F238E27FC236}">
                <a16:creationId xmlns:a16="http://schemas.microsoft.com/office/drawing/2014/main" id="{41D08C5C-AA50-E770-0A41-9B974F69D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78456"/>
            <a:ext cx="37274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
            <a:extLst>
              <a:ext uri="{FF2B5EF4-FFF2-40B4-BE49-F238E27FC236}">
                <a16:creationId xmlns:a16="http://schemas.microsoft.com/office/drawing/2014/main" id="{457CA88F-343D-D90A-153B-87E6DF451A27}"/>
              </a:ext>
            </a:extLst>
          </p:cNvPr>
          <p:cNvSpPr txBox="1">
            <a:spLocks noChangeArrowheads="1"/>
          </p:cNvSpPr>
          <p:nvPr/>
        </p:nvSpPr>
        <p:spPr bwMode="auto">
          <a:xfrm>
            <a:off x="684213" y="5445125"/>
            <a:ext cx="80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2800" dirty="0">
                <a:latin typeface="Twinkl Cursive Looped" pitchFamily="2" charset="0"/>
              </a:rPr>
              <a:t>RWI is the scheme we use at our 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1E8-5383-5E20-093A-7CDDB12F47DB}"/>
              </a:ext>
            </a:extLst>
          </p:cNvPr>
          <p:cNvSpPr>
            <a:spLocks noGrp="1"/>
          </p:cNvSpPr>
          <p:nvPr>
            <p:ph type="title"/>
          </p:nvPr>
        </p:nvSpPr>
        <p:spPr/>
        <p:txBody>
          <a:bodyPr/>
          <a:lstStyle/>
          <a:p>
            <a:pPr>
              <a:defRPr/>
            </a:pPr>
            <a:r>
              <a:rPr lang="en-GB" dirty="0">
                <a:latin typeface="Twinkl Cursive Looped" panose="02000000000000000000" pitchFamily="2" charset="0"/>
              </a:rPr>
              <a:t>What is Phonics?</a:t>
            </a:r>
          </a:p>
        </p:txBody>
      </p:sp>
      <p:sp>
        <p:nvSpPr>
          <p:cNvPr id="3" name="Content Placeholder 2">
            <a:extLst>
              <a:ext uri="{FF2B5EF4-FFF2-40B4-BE49-F238E27FC236}">
                <a16:creationId xmlns:a16="http://schemas.microsoft.com/office/drawing/2014/main" id="{B7769E73-C80F-979D-D76D-01D4ADE16C09}"/>
              </a:ext>
            </a:extLst>
          </p:cNvPr>
          <p:cNvSpPr>
            <a:spLocks noGrp="1"/>
          </p:cNvSpPr>
          <p:nvPr>
            <p:ph idx="1"/>
          </p:nvPr>
        </p:nvSpPr>
        <p:spPr/>
        <p:txBody>
          <a:bodyPr>
            <a:normAutofit lnSpcReduction="10000"/>
          </a:bodyPr>
          <a:lstStyle/>
          <a:p>
            <a:pPr>
              <a:defRPr/>
            </a:pPr>
            <a:r>
              <a:rPr lang="en-GB" sz="2800" dirty="0">
                <a:latin typeface="Twinkl Cursive Looped" panose="02000000000000000000" pitchFamily="2" charset="0"/>
              </a:rPr>
              <a:t>Phonics  - the sounds that our alphabet represent.   </a:t>
            </a:r>
            <a:br>
              <a:rPr lang="en-GB" sz="2800" dirty="0">
                <a:latin typeface="Twinkl Cursive Looped" panose="02000000000000000000" pitchFamily="2" charset="0"/>
              </a:rPr>
            </a:br>
            <a:r>
              <a:rPr lang="en-GB" sz="2800" dirty="0">
                <a:latin typeface="Twinkl Cursive Looped" panose="02000000000000000000" pitchFamily="2" charset="0"/>
              </a:rPr>
              <a:t>D d</a:t>
            </a:r>
          </a:p>
          <a:p>
            <a:pPr>
              <a:defRPr/>
            </a:pPr>
            <a:r>
              <a:rPr lang="en-GB" sz="2800" dirty="0">
                <a:latin typeface="Twinkl Cursive Looped" panose="02000000000000000000" pitchFamily="2" charset="0"/>
              </a:rPr>
              <a:t>We have 26 letters, 44 sounds and 150+ ways of writing those sounds!!</a:t>
            </a:r>
          </a:p>
          <a:p>
            <a:pPr>
              <a:defRPr/>
            </a:pPr>
            <a:r>
              <a:rPr lang="en-GB" sz="2800" dirty="0">
                <a:latin typeface="Twinkl Cursive Looped" panose="02000000000000000000" pitchFamily="2" charset="0"/>
              </a:rPr>
              <a:t>It is the most difficult language to crack!</a:t>
            </a:r>
          </a:p>
          <a:p>
            <a:pPr>
              <a:defRPr/>
            </a:pPr>
            <a:r>
              <a:rPr lang="en-GB" sz="2800" dirty="0">
                <a:latin typeface="Twinkl Cursive Looped" panose="02000000000000000000" pitchFamily="2" charset="0"/>
              </a:rPr>
              <a:t>We need to make sure our children learn these sounds quickly. The best way to do that is have fun learning, but also repeat, practise and repeat again and again and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8">
            <a:extLst>
              <a:ext uri="{FF2B5EF4-FFF2-40B4-BE49-F238E27FC236}">
                <a16:creationId xmlns:a16="http://schemas.microsoft.com/office/drawing/2014/main" id="{9DBBA903-72DA-DB89-29CF-A20BDDD28238}"/>
              </a:ext>
            </a:extLst>
          </p:cNvPr>
          <p:cNvSpPr txBox="1">
            <a:spLocks noChangeArrowheads="1"/>
          </p:cNvSpPr>
          <p:nvPr/>
        </p:nvSpPr>
        <p:spPr bwMode="auto">
          <a:xfrm>
            <a:off x="611188" y="1773238"/>
            <a:ext cx="76327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3600" b="1" dirty="0">
                <a:latin typeface="Twinkl Cursive Looped" pitchFamily="2" charset="0"/>
              </a:rPr>
              <a:t>Speed Sounds</a:t>
            </a:r>
          </a:p>
          <a:p>
            <a:pPr eaLnBrk="1" hangingPunct="1">
              <a:spcBef>
                <a:spcPct val="0"/>
              </a:spcBef>
              <a:buClrTx/>
              <a:buSzTx/>
              <a:buFontTx/>
              <a:buNone/>
            </a:pPr>
            <a:r>
              <a:rPr lang="en-GB" altLang="en-US" dirty="0">
                <a:latin typeface="Twinkl Cursive Looped" pitchFamily="2" charset="0"/>
              </a:rPr>
              <a:t>The sounds are split up into 3 sets. </a:t>
            </a:r>
          </a:p>
          <a:p>
            <a:pPr eaLnBrk="1" hangingPunct="1">
              <a:spcBef>
                <a:spcPct val="0"/>
              </a:spcBef>
              <a:buClrTx/>
              <a:buSzTx/>
              <a:buFontTx/>
              <a:buNone/>
            </a:pPr>
            <a:r>
              <a:rPr lang="en-GB" altLang="en-US" dirty="0">
                <a:latin typeface="Twinkl Cursive Looped" pitchFamily="2" charset="0"/>
              </a:rPr>
              <a:t>Sets 1 and 2 – Reception</a:t>
            </a:r>
          </a:p>
          <a:p>
            <a:pPr eaLnBrk="1" hangingPunct="1">
              <a:spcBef>
                <a:spcPct val="0"/>
              </a:spcBef>
              <a:buClrTx/>
              <a:buSzTx/>
              <a:buFontTx/>
              <a:buNone/>
            </a:pPr>
            <a:r>
              <a:rPr lang="en-GB" altLang="en-US" dirty="0">
                <a:latin typeface="Twinkl Cursive Looped" pitchFamily="2" charset="0"/>
              </a:rPr>
              <a:t>Set 3 – Year 1</a:t>
            </a:r>
          </a:p>
          <a:p>
            <a:pPr algn="ctr" eaLnBrk="1" hangingPunct="1">
              <a:spcBef>
                <a:spcPct val="0"/>
              </a:spcBef>
              <a:buClrTx/>
              <a:buSzTx/>
              <a:buFontTx/>
              <a:buNone/>
            </a:pPr>
            <a:endParaRPr lang="en-GB" altLang="en-US" sz="4000" dirty="0">
              <a:latin typeface="Twinkl Cursive Looped" pitchFamily="2" charset="0"/>
            </a:endParaRPr>
          </a:p>
          <a:p>
            <a:pPr algn="ctr" eaLnBrk="1" hangingPunct="1">
              <a:spcBef>
                <a:spcPct val="0"/>
              </a:spcBef>
              <a:buClrTx/>
              <a:buSzTx/>
              <a:buFontTx/>
              <a:buNone/>
            </a:pPr>
            <a:r>
              <a:rPr lang="en-GB" altLang="en-US" sz="4000" dirty="0">
                <a:latin typeface="Twinkl Cursive Looped" pitchFamily="2" charset="0"/>
              </a:rPr>
              <a:t>There are </a:t>
            </a:r>
            <a:r>
              <a:rPr lang="en-GB" altLang="en-US" sz="4000" b="1" dirty="0">
                <a:latin typeface="Twinkl Cursive Looped" pitchFamily="2" charset="0"/>
              </a:rPr>
              <a:t>BOUNCY</a:t>
            </a:r>
            <a:r>
              <a:rPr lang="en-GB" altLang="en-US" sz="4000" dirty="0">
                <a:latin typeface="Twinkl Cursive Looped" pitchFamily="2" charset="0"/>
              </a:rPr>
              <a:t> sounds…</a:t>
            </a:r>
          </a:p>
          <a:p>
            <a:pPr algn="ctr" eaLnBrk="1" hangingPunct="1">
              <a:spcBef>
                <a:spcPct val="0"/>
              </a:spcBef>
              <a:buClrTx/>
              <a:buSzTx/>
              <a:buFontTx/>
              <a:buNone/>
            </a:pPr>
            <a:endParaRPr lang="en-GB" altLang="en-US" sz="4000" dirty="0">
              <a:latin typeface="Twinkl Cursive Looped" pitchFamily="2" charset="0"/>
            </a:endParaRPr>
          </a:p>
          <a:p>
            <a:pPr algn="ctr" eaLnBrk="1" hangingPunct="1">
              <a:spcBef>
                <a:spcPct val="0"/>
              </a:spcBef>
              <a:buClrTx/>
              <a:buSzTx/>
              <a:buFontTx/>
              <a:buNone/>
            </a:pPr>
            <a:r>
              <a:rPr lang="en-GB" altLang="en-US" sz="4000" dirty="0">
                <a:latin typeface="Twinkl Cursive Looped" pitchFamily="2" charset="0"/>
              </a:rPr>
              <a:t>…and </a:t>
            </a:r>
            <a:r>
              <a:rPr lang="en-GB" altLang="en-US" sz="4000" b="1" dirty="0">
                <a:latin typeface="Twinkl Cursive Looped" pitchFamily="2" charset="0"/>
              </a:rPr>
              <a:t>STRETCHY</a:t>
            </a:r>
            <a:r>
              <a:rPr lang="en-GB" altLang="en-US" sz="4000" dirty="0">
                <a:latin typeface="Twinkl Cursive Looped" pitchFamily="2" charset="0"/>
              </a:rPr>
              <a:t> sounds!</a:t>
            </a:r>
          </a:p>
        </p:txBody>
      </p:sp>
      <p:sp>
        <p:nvSpPr>
          <p:cNvPr id="8195" name="TextBox 1">
            <a:extLst>
              <a:ext uri="{FF2B5EF4-FFF2-40B4-BE49-F238E27FC236}">
                <a16:creationId xmlns:a16="http://schemas.microsoft.com/office/drawing/2014/main" id="{6CBE3163-4D2B-8376-2276-DD0659E5BA4F}"/>
              </a:ext>
            </a:extLst>
          </p:cNvPr>
          <p:cNvSpPr txBox="1">
            <a:spLocks noChangeArrowheads="1"/>
          </p:cNvSpPr>
          <p:nvPr/>
        </p:nvSpPr>
        <p:spPr bwMode="auto">
          <a:xfrm>
            <a:off x="1046163" y="333375"/>
            <a:ext cx="69135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000">
                <a:latin typeface="Twinkl Cursive Looped" pitchFamily="2" charset="0"/>
              </a:rPr>
              <a:t>How Do We Teach The Sounds?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Effect transition="in" filter="wipe(down)">
                                      <p:cBhvr>
                                        <p:cTn id="7" dur="580">
                                          <p:stCondLst>
                                            <p:cond delay="0"/>
                                          </p:stCondLst>
                                        </p:cTn>
                                        <p:tgtEl>
                                          <p:spTgt spid="4099">
                                            <p:txEl>
                                              <p:pRg st="5" end="5"/>
                                            </p:txEl>
                                          </p:spTgt>
                                        </p:tgtEl>
                                      </p:cBhvr>
                                    </p:animEffect>
                                    <p:anim calcmode="lin" valueType="num">
                                      <p:cBhvr>
                                        <p:cTn id="8" dur="1822" tmFilter="0,0; 0.14,0.36; 0.43,0.73; 0.71,0.91; 1.0,1.0">
                                          <p:stCondLst>
                                            <p:cond delay="0"/>
                                          </p:stCondLst>
                                        </p:cTn>
                                        <p:tgtEl>
                                          <p:spTgt spid="4099">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5" end="5"/>
                                            </p:txEl>
                                          </p:spTgt>
                                        </p:tgtEl>
                                      </p:cBhvr>
                                      <p:to x="100000" y="60000"/>
                                    </p:animScale>
                                    <p:animScale>
                                      <p:cBhvr>
                                        <p:cTn id="14" dur="166" decel="50000">
                                          <p:stCondLst>
                                            <p:cond delay="676"/>
                                          </p:stCondLst>
                                        </p:cTn>
                                        <p:tgtEl>
                                          <p:spTgt spid="4099">
                                            <p:txEl>
                                              <p:pRg st="5" end="5"/>
                                            </p:txEl>
                                          </p:spTgt>
                                        </p:tgtEl>
                                      </p:cBhvr>
                                      <p:to x="100000" y="100000"/>
                                    </p:animScale>
                                    <p:animScale>
                                      <p:cBhvr>
                                        <p:cTn id="15" dur="26">
                                          <p:stCondLst>
                                            <p:cond delay="1312"/>
                                          </p:stCondLst>
                                        </p:cTn>
                                        <p:tgtEl>
                                          <p:spTgt spid="4099">
                                            <p:txEl>
                                              <p:pRg st="5" end="5"/>
                                            </p:txEl>
                                          </p:spTgt>
                                        </p:tgtEl>
                                      </p:cBhvr>
                                      <p:to x="100000" y="80000"/>
                                    </p:animScale>
                                    <p:animScale>
                                      <p:cBhvr>
                                        <p:cTn id="16" dur="166" decel="50000">
                                          <p:stCondLst>
                                            <p:cond delay="1338"/>
                                          </p:stCondLst>
                                        </p:cTn>
                                        <p:tgtEl>
                                          <p:spTgt spid="4099">
                                            <p:txEl>
                                              <p:pRg st="5" end="5"/>
                                            </p:txEl>
                                          </p:spTgt>
                                        </p:tgtEl>
                                      </p:cBhvr>
                                      <p:to x="100000" y="100000"/>
                                    </p:animScale>
                                    <p:animScale>
                                      <p:cBhvr>
                                        <p:cTn id="17" dur="26">
                                          <p:stCondLst>
                                            <p:cond delay="1642"/>
                                          </p:stCondLst>
                                        </p:cTn>
                                        <p:tgtEl>
                                          <p:spTgt spid="4099">
                                            <p:txEl>
                                              <p:pRg st="5" end="5"/>
                                            </p:txEl>
                                          </p:spTgt>
                                        </p:tgtEl>
                                      </p:cBhvr>
                                      <p:to x="100000" y="90000"/>
                                    </p:animScale>
                                    <p:animScale>
                                      <p:cBhvr>
                                        <p:cTn id="18" dur="166" decel="50000">
                                          <p:stCondLst>
                                            <p:cond delay="1668"/>
                                          </p:stCondLst>
                                        </p:cTn>
                                        <p:tgtEl>
                                          <p:spTgt spid="4099">
                                            <p:txEl>
                                              <p:pRg st="5" end="5"/>
                                            </p:txEl>
                                          </p:spTgt>
                                        </p:tgtEl>
                                      </p:cBhvr>
                                      <p:to x="100000" y="100000"/>
                                    </p:animScale>
                                    <p:animScale>
                                      <p:cBhvr>
                                        <p:cTn id="19" dur="26">
                                          <p:stCondLst>
                                            <p:cond delay="1808"/>
                                          </p:stCondLst>
                                        </p:cTn>
                                        <p:tgtEl>
                                          <p:spTgt spid="4099">
                                            <p:txEl>
                                              <p:pRg st="5" end="5"/>
                                            </p:txEl>
                                          </p:spTgt>
                                        </p:tgtEl>
                                      </p:cBhvr>
                                      <p:to x="100000" y="95000"/>
                                    </p:animScale>
                                    <p:animScale>
                                      <p:cBhvr>
                                        <p:cTn id="20" dur="166" decel="50000">
                                          <p:stCondLst>
                                            <p:cond delay="1834"/>
                                          </p:stCondLst>
                                        </p:cTn>
                                        <p:tgtEl>
                                          <p:spTgt spid="4099">
                                            <p:txEl>
                                              <p:pRg st="5" end="5"/>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anim calcmode="lin" valueType="num">
                                      <p:cBhvr>
                                        <p:cTn id="25" dur="500" fill="hold"/>
                                        <p:tgtEl>
                                          <p:spTgt spid="4099">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60D0-3137-9F8F-92B8-7EA401BB3E48}"/>
              </a:ext>
            </a:extLst>
          </p:cNvPr>
          <p:cNvSpPr>
            <a:spLocks noGrp="1"/>
          </p:cNvSpPr>
          <p:nvPr>
            <p:ph type="title" idx="4294967295"/>
          </p:nvPr>
        </p:nvSpPr>
        <p:spPr>
          <a:xfrm>
            <a:off x="0" y="277813"/>
            <a:ext cx="8229600" cy="1139825"/>
          </a:xfrm>
        </p:spPr>
        <p:txBody>
          <a:bodyPr/>
          <a:lstStyle/>
          <a:p>
            <a:pPr>
              <a:defRPr/>
            </a:pPr>
            <a:r>
              <a:rPr lang="en-GB" sz="4800" dirty="0">
                <a:latin typeface="Twinkl Cursive Looped" panose="02000000000000000000" pitchFamily="2" charset="0"/>
              </a:rPr>
              <a:t>Set 1 Sounds</a:t>
            </a:r>
          </a:p>
        </p:txBody>
      </p:sp>
      <p:pic>
        <p:nvPicPr>
          <p:cNvPr id="9219" name="Picture 2">
            <a:extLst>
              <a:ext uri="{FF2B5EF4-FFF2-40B4-BE49-F238E27FC236}">
                <a16:creationId xmlns:a16="http://schemas.microsoft.com/office/drawing/2014/main" id="{596EDF39-A2C4-D236-F486-EB5DB449E4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1222375"/>
            <a:ext cx="67786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a:extLst>
              <a:ext uri="{FF2B5EF4-FFF2-40B4-BE49-F238E27FC236}">
                <a16:creationId xmlns:a16="http://schemas.microsoft.com/office/drawing/2014/main" id="{2BBD1104-6E3F-CE85-8B44-39D0506B1A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7238" y="4762500"/>
            <a:ext cx="41751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a:extLst>
              <a:ext uri="{FF2B5EF4-FFF2-40B4-BE49-F238E27FC236}">
                <a16:creationId xmlns:a16="http://schemas.microsoft.com/office/drawing/2014/main" id="{F82D0A3C-EC34-666B-B4C0-407D8A70C0D5}"/>
              </a:ext>
            </a:extLst>
          </p:cNvPr>
          <p:cNvSpPr txBox="1">
            <a:spLocks noChangeArrowheads="1"/>
          </p:cNvSpPr>
          <p:nvPr/>
        </p:nvSpPr>
        <p:spPr bwMode="auto">
          <a:xfrm>
            <a:off x="971550" y="6092825"/>
            <a:ext cx="7258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a:latin typeface="Twinkl Cursive Looped" pitchFamily="2" charset="0"/>
              </a:rPr>
              <a:t>Power point Set 1 Sounds- MTYT</a:t>
            </a:r>
          </a:p>
        </p:txBody>
      </p:sp>
      <p:sp>
        <p:nvSpPr>
          <p:cNvPr id="3" name="TextBox 2">
            <a:extLst>
              <a:ext uri="{FF2B5EF4-FFF2-40B4-BE49-F238E27FC236}">
                <a16:creationId xmlns:a16="http://schemas.microsoft.com/office/drawing/2014/main" id="{57501E44-65FC-48DB-8F3E-96965CE5B42F}"/>
              </a:ext>
            </a:extLst>
          </p:cNvPr>
          <p:cNvSpPr txBox="1"/>
          <p:nvPr/>
        </p:nvSpPr>
        <p:spPr>
          <a:xfrm>
            <a:off x="4353778" y="49491"/>
            <a:ext cx="4790222" cy="369332"/>
          </a:xfrm>
          <a:prstGeom prst="rect">
            <a:avLst/>
          </a:prstGeom>
          <a:noFill/>
        </p:spPr>
        <p:txBody>
          <a:bodyPr wrap="none" rtlCol="0">
            <a:spAutoFit/>
          </a:bodyPr>
          <a:lstStyle/>
          <a:p>
            <a:r>
              <a:rPr lang="en-GB" dirty="0">
                <a:hlinkClick r:id="rId5"/>
              </a:rPr>
              <a:t>https://schools.ruthmiskin.com/training/units/56</a:t>
            </a:r>
            <a:r>
              <a:rPr lang="en-GB" dirty="0"/>
              <a:t> </a:t>
            </a:r>
          </a:p>
        </p:txBody>
      </p:sp>
      <p:pic>
        <p:nvPicPr>
          <p:cNvPr id="4" name="Picture 3">
            <a:extLst>
              <a:ext uri="{FF2B5EF4-FFF2-40B4-BE49-F238E27FC236}">
                <a16:creationId xmlns:a16="http://schemas.microsoft.com/office/drawing/2014/main" id="{9CEF7202-B533-4323-A38D-D1BD199C334F}"/>
              </a:ext>
            </a:extLst>
          </p:cNvPr>
          <p:cNvPicPr>
            <a:picLocks noChangeAspect="1"/>
          </p:cNvPicPr>
          <p:nvPr/>
        </p:nvPicPr>
        <p:blipFill>
          <a:blip r:embed="rId6"/>
          <a:stretch>
            <a:fillRect/>
          </a:stretch>
        </p:blipFill>
        <p:spPr>
          <a:xfrm>
            <a:off x="6012160" y="442171"/>
            <a:ext cx="2043856" cy="1284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DF2-6E91-A9BD-C3AF-DD34F988C01E}"/>
              </a:ext>
            </a:extLst>
          </p:cNvPr>
          <p:cNvSpPr>
            <a:spLocks noGrp="1"/>
          </p:cNvSpPr>
          <p:nvPr>
            <p:ph type="title" idx="4294967295"/>
          </p:nvPr>
        </p:nvSpPr>
        <p:spPr>
          <a:xfrm>
            <a:off x="0" y="277813"/>
            <a:ext cx="8229600" cy="1139825"/>
          </a:xfrm>
        </p:spPr>
        <p:txBody>
          <a:bodyPr/>
          <a:lstStyle/>
          <a:p>
            <a:pPr>
              <a:defRPr/>
            </a:pPr>
            <a:r>
              <a:rPr lang="en-GB" dirty="0">
                <a:latin typeface="Twinkl Cursive Looped" panose="02000000000000000000" pitchFamily="2" charset="0"/>
              </a:rPr>
              <a:t>Set 1 Speed Sounds</a:t>
            </a:r>
          </a:p>
        </p:txBody>
      </p:sp>
      <p:pic>
        <p:nvPicPr>
          <p:cNvPr id="10243" name="Picture 4">
            <a:extLst>
              <a:ext uri="{FF2B5EF4-FFF2-40B4-BE49-F238E27FC236}">
                <a16:creationId xmlns:a16="http://schemas.microsoft.com/office/drawing/2014/main" id="{E2F5CC70-7C60-05F9-2E7B-D5E694128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860800"/>
            <a:ext cx="4997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a:extLst>
              <a:ext uri="{FF2B5EF4-FFF2-40B4-BE49-F238E27FC236}">
                <a16:creationId xmlns:a16="http://schemas.microsoft.com/office/drawing/2014/main" id="{1C3915F3-D45E-B7CF-E8B9-F6FD9518DF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735488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FDF3-5676-8A8A-EEB8-62D19D39EB62}"/>
              </a:ext>
            </a:extLst>
          </p:cNvPr>
          <p:cNvSpPr>
            <a:spLocks noGrp="1"/>
          </p:cNvSpPr>
          <p:nvPr>
            <p:ph type="title"/>
          </p:nvPr>
        </p:nvSpPr>
        <p:spPr>
          <a:xfrm>
            <a:off x="457200" y="277813"/>
            <a:ext cx="8229600" cy="1135062"/>
          </a:xfrm>
        </p:spPr>
        <p:txBody>
          <a:bodyPr>
            <a:normAutofit fontScale="90000"/>
          </a:bodyPr>
          <a:lstStyle/>
          <a:p>
            <a:pPr algn="l">
              <a:defRPr/>
            </a:pPr>
            <a:r>
              <a:rPr lang="en-GB" sz="4000" dirty="0">
                <a:latin typeface="Twinkl Cursive Looped" panose="02000000000000000000" pitchFamily="2" charset="0"/>
              </a:rPr>
              <a:t>Learning the letters and sounds… </a:t>
            </a:r>
            <a:r>
              <a:rPr lang="en-GB" dirty="0">
                <a:latin typeface="Twinkl Cursive Looped" panose="02000000000000000000" pitchFamily="2" charset="0"/>
              </a:rPr>
              <a:t>    Today’s sound is….</a:t>
            </a:r>
            <a:endParaRPr lang="en-US" dirty="0">
              <a:latin typeface="Twinkl Cursive Looped" panose="02000000000000000000" pitchFamily="2" charset="0"/>
            </a:endParaRPr>
          </a:p>
        </p:txBody>
      </p:sp>
      <p:sp>
        <p:nvSpPr>
          <p:cNvPr id="11267" name="TextBox 2">
            <a:extLst>
              <a:ext uri="{FF2B5EF4-FFF2-40B4-BE49-F238E27FC236}">
                <a16:creationId xmlns:a16="http://schemas.microsoft.com/office/drawing/2014/main" id="{86AE92D4-037F-F366-1136-50EEBEF1F30A}"/>
              </a:ext>
            </a:extLst>
          </p:cNvPr>
          <p:cNvSpPr txBox="1">
            <a:spLocks noChangeArrowheads="1"/>
          </p:cNvSpPr>
          <p:nvPr/>
        </p:nvSpPr>
        <p:spPr bwMode="auto">
          <a:xfrm>
            <a:off x="4427538" y="1628775"/>
            <a:ext cx="45370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GB" altLang="en-US" sz="2000"/>
              <a:t>Say the sound – BOUNCE  a,a,a,a</a:t>
            </a:r>
          </a:p>
          <a:p>
            <a:pPr>
              <a:spcBef>
                <a:spcPct val="0"/>
              </a:spcBef>
              <a:buClrTx/>
              <a:buSzTx/>
              <a:buFontTx/>
              <a:buNone/>
            </a:pPr>
            <a:r>
              <a:rPr lang="en-GB" altLang="en-US" sz="2000"/>
              <a:t>a,a,a,a,a,a apple      a,a,a,a ant</a:t>
            </a:r>
          </a:p>
          <a:p>
            <a:pPr>
              <a:spcBef>
                <a:spcPct val="0"/>
              </a:spcBef>
              <a:buClrTx/>
              <a:buSzTx/>
              <a:buFontTx/>
              <a:buNone/>
            </a:pPr>
            <a:endParaRPr lang="en-GB" altLang="en-US" sz="2000"/>
          </a:p>
          <a:p>
            <a:pPr>
              <a:spcBef>
                <a:spcPct val="0"/>
              </a:spcBef>
              <a:buClrTx/>
              <a:buSzTx/>
              <a:buFontTx/>
              <a:buNone/>
            </a:pPr>
            <a:r>
              <a:rPr lang="en-GB" altLang="en-US" sz="2000"/>
              <a:t>Read the sound- a,a,a, apple  a,a,a  a</a:t>
            </a:r>
          </a:p>
          <a:p>
            <a:pPr>
              <a:spcBef>
                <a:spcPct val="0"/>
              </a:spcBef>
              <a:buClrTx/>
              <a:buSzTx/>
              <a:buFontTx/>
              <a:buNone/>
            </a:pPr>
            <a:endParaRPr lang="en-GB" altLang="en-US" sz="2000"/>
          </a:p>
          <a:p>
            <a:pPr>
              <a:spcBef>
                <a:spcPct val="0"/>
              </a:spcBef>
              <a:buClrTx/>
              <a:buSzTx/>
              <a:buFontTx/>
              <a:buNone/>
            </a:pPr>
            <a:r>
              <a:rPr lang="en-GB" altLang="en-US" sz="2000"/>
              <a:t>Review the sound- Hide in the pack</a:t>
            </a:r>
          </a:p>
          <a:p>
            <a:pPr>
              <a:spcBef>
                <a:spcPct val="0"/>
              </a:spcBef>
              <a:buClrTx/>
              <a:buSzTx/>
              <a:buFontTx/>
              <a:buNone/>
            </a:pPr>
            <a:endParaRPr lang="en-GB" altLang="en-US" sz="2000"/>
          </a:p>
          <a:p>
            <a:pPr>
              <a:spcBef>
                <a:spcPct val="0"/>
              </a:spcBef>
              <a:buClrTx/>
              <a:buSzTx/>
              <a:buFontTx/>
              <a:buNone/>
            </a:pPr>
            <a:r>
              <a:rPr lang="en-GB" altLang="en-US" sz="2000"/>
              <a:t>Write the letter – air, board, in jotters</a:t>
            </a:r>
          </a:p>
          <a:p>
            <a:pPr>
              <a:spcBef>
                <a:spcPct val="0"/>
              </a:spcBef>
              <a:buClrTx/>
              <a:buSzTx/>
              <a:buFontTx/>
              <a:buNone/>
            </a:pPr>
            <a:r>
              <a:rPr lang="en-GB" altLang="en-US" sz="2000"/>
              <a:t>Round the apple down the leaf</a:t>
            </a:r>
          </a:p>
          <a:p>
            <a:pPr>
              <a:spcBef>
                <a:spcPct val="0"/>
              </a:spcBef>
              <a:buClrTx/>
              <a:buSzTx/>
              <a:buFontTx/>
              <a:buNone/>
            </a:pPr>
            <a:endParaRPr lang="en-GB" altLang="en-US" sz="2000"/>
          </a:p>
          <a:p>
            <a:pPr>
              <a:spcBef>
                <a:spcPct val="0"/>
              </a:spcBef>
              <a:buClrTx/>
              <a:buSzTx/>
              <a:buFontTx/>
              <a:buNone/>
            </a:pPr>
            <a:r>
              <a:rPr lang="en-GB" altLang="en-US" sz="2000"/>
              <a:t>Speed Write -  say the sound, write it</a:t>
            </a:r>
          </a:p>
          <a:p>
            <a:pPr>
              <a:spcBef>
                <a:spcPct val="0"/>
              </a:spcBef>
              <a:buClrTx/>
              <a:buSzTx/>
              <a:buFontTx/>
              <a:buNone/>
            </a:pPr>
            <a:endParaRPr lang="en-GB" altLang="en-US" sz="2000"/>
          </a:p>
          <a:p>
            <a:pPr>
              <a:spcBef>
                <a:spcPct val="0"/>
              </a:spcBef>
              <a:buClrTx/>
              <a:buSzTx/>
              <a:buFontTx/>
              <a:buNone/>
            </a:pPr>
            <a:r>
              <a:rPr lang="en-GB" altLang="en-US" sz="2000"/>
              <a:t> Final Challenge- a in the pack</a:t>
            </a:r>
          </a:p>
        </p:txBody>
      </p:sp>
      <p:pic>
        <p:nvPicPr>
          <p:cNvPr id="11268" name="Picture 3">
            <a:extLst>
              <a:ext uri="{FF2B5EF4-FFF2-40B4-BE49-F238E27FC236}">
                <a16:creationId xmlns:a16="http://schemas.microsoft.com/office/drawing/2014/main" id="{B1C9B5BF-A59F-8234-4C8E-EE41F019C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74863"/>
            <a:ext cx="41036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C7B3-0E59-C20A-AB91-87F1E1C2000A}"/>
              </a:ext>
            </a:extLst>
          </p:cNvPr>
          <p:cNvSpPr>
            <a:spLocks noGrp="1"/>
          </p:cNvSpPr>
          <p:nvPr>
            <p:ph type="title"/>
          </p:nvPr>
        </p:nvSpPr>
        <p:spPr>
          <a:xfrm>
            <a:off x="457200" y="277813"/>
            <a:ext cx="8507413" cy="1139825"/>
          </a:xfrm>
        </p:spPr>
        <p:txBody>
          <a:bodyPr/>
          <a:lstStyle/>
          <a:p>
            <a:pPr>
              <a:defRPr/>
            </a:pPr>
            <a:r>
              <a:rPr lang="en-GB" dirty="0">
                <a:latin typeface="Twinkl Cursive Looped" panose="02000000000000000000" pitchFamily="2" charset="0"/>
              </a:rPr>
              <a:t>Blending Sounds to read the word</a:t>
            </a:r>
          </a:p>
        </p:txBody>
      </p:sp>
      <p:sp>
        <p:nvSpPr>
          <p:cNvPr id="3" name="Content Placeholder 2">
            <a:extLst>
              <a:ext uri="{FF2B5EF4-FFF2-40B4-BE49-F238E27FC236}">
                <a16:creationId xmlns:a16="http://schemas.microsoft.com/office/drawing/2014/main" id="{9B3B57C0-D812-950F-54CF-5C5012521AA3}"/>
              </a:ext>
            </a:extLst>
          </p:cNvPr>
          <p:cNvSpPr>
            <a:spLocks noGrp="1"/>
          </p:cNvSpPr>
          <p:nvPr>
            <p:ph idx="1"/>
          </p:nvPr>
        </p:nvSpPr>
        <p:spPr/>
        <p:txBody>
          <a:bodyPr/>
          <a:lstStyle/>
          <a:p>
            <a:pPr>
              <a:defRPr/>
            </a:pPr>
            <a:r>
              <a:rPr lang="en-GB" sz="2800" dirty="0">
                <a:latin typeface="Twinkl Cursive Looped" panose="02000000000000000000" pitchFamily="2" charset="0"/>
              </a:rPr>
              <a:t>Once the children have learnt some sounds they can start to blend them to begin to read words. Fred the Frog helps us to learn our sounds!</a:t>
            </a:r>
          </a:p>
          <a:p>
            <a:pPr>
              <a:defRPr/>
            </a:pPr>
            <a:r>
              <a:rPr lang="en-GB" sz="2800" dirty="0">
                <a:latin typeface="Twinkl Cursive Looped" panose="02000000000000000000" pitchFamily="2" charset="0"/>
              </a:rPr>
              <a:t>He only speaks in sounds!</a:t>
            </a:r>
          </a:p>
          <a:p>
            <a:pPr>
              <a:defRPr/>
            </a:pPr>
            <a:r>
              <a:rPr lang="en-GB" sz="2800" dirty="0">
                <a:latin typeface="Twinkl Cursive Looped" panose="02000000000000000000" pitchFamily="2" charset="0"/>
              </a:rPr>
              <a:t>He helps the children listen to the sounds and begin to blend the words without reading them.</a:t>
            </a:r>
          </a:p>
          <a:p>
            <a:pPr>
              <a:defRPr/>
            </a:pPr>
            <a:endParaRPr lang="en-GB" sz="2800" b="1" dirty="0">
              <a:latin typeface="Twinkl Cursive Looped" panose="02000000000000000000" pitchFamily="2" charset="0"/>
            </a:endParaRPr>
          </a:p>
          <a:p>
            <a:pPr>
              <a:defRPr/>
            </a:pPr>
            <a:endParaRPr lang="en-GB" sz="3600" dirty="0"/>
          </a:p>
        </p:txBody>
      </p:sp>
      <p:pic>
        <p:nvPicPr>
          <p:cNvPr id="12292" name="Picture 2">
            <a:extLst>
              <a:ext uri="{FF2B5EF4-FFF2-40B4-BE49-F238E27FC236}">
                <a16:creationId xmlns:a16="http://schemas.microsoft.com/office/drawing/2014/main" id="{36BD240C-9820-E79E-BA73-F47467861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4576763"/>
            <a:ext cx="2724150" cy="172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Box 3">
            <a:extLst>
              <a:ext uri="{FF2B5EF4-FFF2-40B4-BE49-F238E27FC236}">
                <a16:creationId xmlns:a16="http://schemas.microsoft.com/office/drawing/2014/main" id="{20BA7F2E-AE8F-2E6D-FBDD-179A065EA43D}"/>
              </a:ext>
            </a:extLst>
          </p:cNvPr>
          <p:cNvSpPr txBox="1">
            <a:spLocks noChangeArrowheads="1"/>
          </p:cNvSpPr>
          <p:nvPr/>
        </p:nvSpPr>
        <p:spPr bwMode="auto">
          <a:xfrm>
            <a:off x="539750" y="4586288"/>
            <a:ext cx="47529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2400"/>
              <a:t>Model Fred talk – orally blending</a:t>
            </a:r>
          </a:p>
          <a:p>
            <a:pPr algn="ctr">
              <a:spcBef>
                <a:spcPct val="0"/>
              </a:spcBef>
              <a:buClrTx/>
              <a:buSzTx/>
              <a:buFontTx/>
              <a:buNone/>
            </a:pPr>
            <a:r>
              <a:rPr lang="en-GB" altLang="en-US" sz="2400"/>
              <a:t>mat</a:t>
            </a:r>
          </a:p>
          <a:p>
            <a:pPr algn="ctr">
              <a:spcBef>
                <a:spcPct val="0"/>
              </a:spcBef>
              <a:buClrTx/>
              <a:buSzTx/>
              <a:buFontTx/>
              <a:buNone/>
            </a:pPr>
            <a:r>
              <a:rPr lang="en-GB" altLang="en-US" sz="2400"/>
              <a:t>sad</a:t>
            </a:r>
          </a:p>
          <a:p>
            <a:pPr algn="ctr">
              <a:spcBef>
                <a:spcPct val="0"/>
              </a:spcBef>
              <a:buClrTx/>
              <a:buSzTx/>
              <a:buFontTx/>
              <a:buNone/>
            </a:pPr>
            <a:r>
              <a:rPr lang="en-GB" altLang="en-US" sz="2400"/>
              <a:t>sit</a:t>
            </a:r>
          </a:p>
          <a:p>
            <a:pPr algn="ctr">
              <a:spcBef>
                <a:spcPct val="0"/>
              </a:spcBef>
              <a:buClrTx/>
              <a:buSzTx/>
              <a:buFontTx/>
              <a:buNone/>
            </a:pPr>
            <a:r>
              <a:rPr lang="en-GB" altLang="en-US" sz="2400"/>
              <a:t>sat</a:t>
            </a:r>
          </a:p>
        </p:txBody>
      </p:sp>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Metropolitan</Template>
  <TotalTime>2274</TotalTime>
  <Words>876</Words>
  <Application>Microsoft Office PowerPoint</Application>
  <PresentationFormat>On-screen Show (4:3)</PresentationFormat>
  <Paragraphs>140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Twinkl Cursive Looped</vt:lpstr>
      <vt:lpstr>Wingdings</vt:lpstr>
      <vt:lpstr>Metropolitan</vt:lpstr>
      <vt:lpstr>Brady Primary School  Parents Information</vt:lpstr>
      <vt:lpstr>Reading- RWI</vt:lpstr>
      <vt:lpstr>Aims for the workshop</vt:lpstr>
      <vt:lpstr>What is Phonics?</vt:lpstr>
      <vt:lpstr>PowerPoint Presentation</vt:lpstr>
      <vt:lpstr>Set 1 Sounds</vt:lpstr>
      <vt:lpstr>Set 1 Speed Sounds</vt:lpstr>
      <vt:lpstr>Learning the letters and sounds…     Today’s sound is….</vt:lpstr>
      <vt:lpstr>Blending Sounds to read the word</vt:lpstr>
      <vt:lpstr>Fred Talk</vt:lpstr>
      <vt:lpstr>Spelling using Fred Fingers</vt:lpstr>
      <vt:lpstr>Set 1 Special Friends</vt:lpstr>
      <vt:lpstr>Read words with special friends</vt:lpstr>
      <vt:lpstr>   Set 2 Speed Sounds</vt:lpstr>
      <vt:lpstr>  Picture Cards for each sound</vt:lpstr>
      <vt:lpstr>Red Words</vt:lpstr>
      <vt:lpstr>Nonsense Words- Alien words</vt:lpstr>
      <vt:lpstr>Assessment</vt:lpstr>
      <vt:lpstr>Reading Books</vt:lpstr>
      <vt:lpstr>Home Reading</vt:lpstr>
      <vt:lpstr>Take home books</vt:lpstr>
      <vt:lpstr>Extra bits….</vt:lpstr>
      <vt:lpstr>What can I do?</vt:lpstr>
      <vt:lpstr>Recap</vt:lpstr>
      <vt:lpstr>PowerPoint Presentation</vt:lpstr>
      <vt:lpstr>PowerPoint Presentation</vt:lpstr>
    </vt:vector>
  </TitlesOfParts>
  <Company>Treetops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Sounds Set 1</dc:title>
  <dc:creator>IT Admin</dc:creator>
  <cp:lastModifiedBy>Paige Burgess</cp:lastModifiedBy>
  <cp:revision>135</cp:revision>
  <cp:lastPrinted>2022-10-05T06:53:03Z</cp:lastPrinted>
  <dcterms:created xsi:type="dcterms:W3CDTF">2009-09-28T11:48:45Z</dcterms:created>
  <dcterms:modified xsi:type="dcterms:W3CDTF">2023-09-10T15:15:36Z</dcterms:modified>
</cp:coreProperties>
</file>