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80" r:id="rId4"/>
    <p:sldId id="271" r:id="rId5"/>
    <p:sldId id="272" r:id="rId6"/>
    <p:sldId id="273" r:id="rId7"/>
    <p:sldId id="281" r:id="rId8"/>
    <p:sldId id="274" r:id="rId9"/>
    <p:sldId id="275" r:id="rId10"/>
    <p:sldId id="276" r:id="rId11"/>
    <p:sldId id="277" r:id="rId12"/>
    <p:sldId id="278" r:id="rId13"/>
    <p:sldId id="279" r:id="rId14"/>
    <p:sldId id="267"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Sassoon Infant Rg" panose="02000503030000020003" charset="0"/>
      <p:regular r:id="rId22"/>
      <p:bold r:id="rId23"/>
    </p:embeddedFont>
    <p:embeddedFont>
      <p:font typeface="Twinkl" panose="020B0604020202020204" charset="0"/>
      <p:regular r:id="rId24"/>
      <p:bold r:id="rId25"/>
    </p:embeddedFont>
    <p:embeddedFont>
      <p:font typeface="Twinkl SemiBold" charset="0"/>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4020" userDrawn="1">
          <p15:clr>
            <a:srgbClr val="A4A3A4"/>
          </p15:clr>
        </p15:guide>
        <p15:guide id="6" pos="5420" userDrawn="1">
          <p15:clr>
            <a:srgbClr val="A4A3A4"/>
          </p15:clr>
        </p15:guide>
        <p15:guide id="7" orient="horz" pos="346" userDrawn="1">
          <p15:clr>
            <a:srgbClr val="A4A3A4"/>
          </p15:clr>
        </p15:guide>
        <p15:guide id="8" pos="499" userDrawn="1">
          <p15:clr>
            <a:srgbClr val="A4A3A4"/>
          </p15:clr>
        </p15:guide>
        <p15:guide id="9" orient="horz" pos="482" userDrawn="1">
          <p15:clr>
            <a:srgbClr val="A4A3A4"/>
          </p15:clr>
        </p15:guide>
        <p15:guide id="10" orient="horz" pos="3861" userDrawn="1">
          <p15:clr>
            <a:srgbClr val="A4A3A4"/>
          </p15:clr>
        </p15:guide>
        <p15:guide id="11" pos="52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5D8"/>
    <a:srgbClr val="EDE3F1"/>
    <a:srgbClr val="8D358A"/>
    <a:srgbClr val="64196B"/>
    <a:srgbClr val="0076B0"/>
    <a:srgbClr val="D7303C"/>
    <a:srgbClr val="699327"/>
    <a:srgbClr val="B9D26D"/>
    <a:srgbClr val="87BD31"/>
    <a:srgbClr val="CED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1" autoAdjust="0"/>
    <p:restoredTop sz="94660"/>
  </p:normalViewPr>
  <p:slideViewPr>
    <p:cSldViewPr snapToGrid="0" showGuides="1">
      <p:cViewPr varScale="1">
        <p:scale>
          <a:sx n="86" d="100"/>
          <a:sy n="86" d="100"/>
        </p:scale>
        <p:origin x="1200" y="72"/>
      </p:cViewPr>
      <p:guideLst>
        <p:guide orient="horz" pos="2160"/>
        <p:guide pos="2880"/>
        <p:guide pos="340"/>
        <p:guide orient="horz" pos="4020"/>
        <p:guide pos="5420"/>
        <p:guide orient="horz" pos="346"/>
        <p:guide pos="499"/>
        <p:guide orient="horz" pos="482"/>
        <p:guide orient="horz" pos="3861"/>
        <p:guide pos="5261"/>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22/05/2020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22/05/2020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4" name="Rectangle 3"/>
          <p:cNvSpPr/>
          <p:nvPr/>
        </p:nvSpPr>
        <p:spPr>
          <a:xfrm>
            <a:off x="473674" y="604302"/>
            <a:ext cx="682026" cy="422405"/>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20" name="Flowchart: Delay 19"/>
          <p:cNvSpPr/>
          <p:nvPr/>
        </p:nvSpPr>
        <p:spPr>
          <a:xfrm flipH="1">
            <a:off x="3321908" y="604302"/>
            <a:ext cx="445680" cy="421568"/>
          </a:xfrm>
          <a:prstGeom prst="flowChartDelay">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22" name="Rectangle 21"/>
          <p:cNvSpPr/>
          <p:nvPr/>
        </p:nvSpPr>
        <p:spPr>
          <a:xfrm>
            <a:off x="3676650" y="604302"/>
            <a:ext cx="4978400" cy="422405"/>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21" name="Title 20"/>
          <p:cNvSpPr>
            <a:spLocks noGrp="1"/>
          </p:cNvSpPr>
          <p:nvPr>
            <p:ph type="title"/>
          </p:nvPr>
        </p:nvSpPr>
        <p:spPr>
          <a:xfrm>
            <a:off x="457198" y="1032305"/>
            <a:ext cx="8220075" cy="994306"/>
          </a:xfrm>
        </p:spPr>
        <p:txBody>
          <a:bodyPr/>
          <a:lstStyle/>
          <a:p>
            <a:r>
              <a:rPr lang="en-GB" sz="3200" dirty="0">
                <a:latin typeface="Twinkl" pitchFamily="2" charset="0"/>
              </a:rPr>
              <a:t>We’re Going on a Word Hunt! - Answers</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4</a:t>
            </a:r>
            <a:endParaRPr lang="en-GB" dirty="0">
              <a:solidFill>
                <a:schemeClr val="bg1"/>
              </a:solidFill>
            </a:endParaRPr>
          </a:p>
        </p:txBody>
      </p:sp>
      <p:sp>
        <p:nvSpPr>
          <p:cNvPr id="7" name="Rectangle 6"/>
          <p:cNvSpPr/>
          <p:nvPr/>
        </p:nvSpPr>
        <p:spPr>
          <a:xfrm>
            <a:off x="3219450" y="653344"/>
            <a:ext cx="538480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Reading Focus – 1a: Draw on knowledge of vocabulary to understand texts</a:t>
            </a:r>
          </a:p>
        </p:txBody>
      </p:sp>
      <p:sp>
        <p:nvSpPr>
          <p:cNvPr id="12" name="Rectangle 11"/>
          <p:cNvSpPr>
            <a:spLocks/>
          </p:cNvSpPr>
          <p:nvPr/>
        </p:nvSpPr>
        <p:spPr>
          <a:xfrm>
            <a:off x="792163" y="3001281"/>
            <a:ext cx="7559675" cy="2157102"/>
          </a:xfrm>
          <a:prstGeom prst="rect">
            <a:avLst/>
          </a:prstGeom>
          <a:noFill/>
        </p:spPr>
        <p:txBody>
          <a:bodyPr wrap="square" lIns="108000" tIns="108000" rIns="108000" bIns="108000" anchor="ctr" anchorCtr="0">
            <a:spAutoFit/>
          </a:bodyPr>
          <a:lstStyle/>
          <a:p>
            <a:r>
              <a:rPr lang="en-GB" sz="1400" dirty="0">
                <a:latin typeface="Twinkl" pitchFamily="2" charset="0"/>
              </a:rPr>
              <a:t>Slimy, Slowcoach and Slinky, who were all obedient little snails, went into the long grass for a quick munch but Bob, who was always mischievous, crawled straight away to Mr Green’s vegetable patch. First, he chomped on some </a:t>
            </a:r>
            <a:r>
              <a:rPr lang="en-GB" sz="1400" b="1" dirty="0">
                <a:solidFill>
                  <a:schemeClr val="accent4"/>
                </a:solidFill>
                <a:latin typeface="Twinkl" pitchFamily="2" charset="0"/>
              </a:rPr>
              <a:t>scrumptious</a:t>
            </a:r>
            <a:r>
              <a:rPr lang="en-GB" sz="1400" dirty="0">
                <a:latin typeface="Twinkl" pitchFamily="2" charset="0"/>
              </a:rPr>
              <a:t> cabbage. Next, he chewed on some </a:t>
            </a:r>
            <a:r>
              <a:rPr lang="en-GB" sz="1400" b="1" dirty="0">
                <a:solidFill>
                  <a:schemeClr val="accent4"/>
                </a:solidFill>
                <a:latin typeface="Twinkl" pitchFamily="2" charset="0"/>
              </a:rPr>
              <a:t>delicious</a:t>
            </a:r>
            <a:r>
              <a:rPr lang="en-GB" sz="1400" dirty="0">
                <a:latin typeface="Twinkl" pitchFamily="2" charset="0"/>
              </a:rPr>
              <a:t> carrot tops and then he crunched through a </a:t>
            </a:r>
            <a:r>
              <a:rPr lang="en-GB" sz="1400" b="1" dirty="0">
                <a:solidFill>
                  <a:schemeClr val="accent4"/>
                </a:solidFill>
                <a:latin typeface="Twinkl" pitchFamily="2" charset="0"/>
              </a:rPr>
              <a:t>yummy</a:t>
            </a:r>
            <a:r>
              <a:rPr lang="en-GB" sz="1400" dirty="0">
                <a:latin typeface="Twinkl" pitchFamily="2" charset="0"/>
              </a:rPr>
              <a:t> lettuce. Feeling rather sick, he decided to head back home but just around the corner of the greenhouse, whom should he meet but Mr Green himself!</a:t>
            </a:r>
          </a:p>
          <a:p>
            <a:endParaRPr lang="en-GB" sz="1400" dirty="0">
              <a:latin typeface="Twinkl" pitchFamily="2" charset="0"/>
            </a:endParaRPr>
          </a:p>
          <a:p>
            <a:r>
              <a:rPr lang="en-GB" sz="1400" dirty="0">
                <a:latin typeface="Twinkl" pitchFamily="2" charset="0"/>
              </a:rPr>
              <a:t>“Stop, you slippery little thief!” he yelled at the top of his voice, as he angrily shook his spade high in the air. </a:t>
            </a:r>
          </a:p>
        </p:txBody>
      </p:sp>
      <p:sp>
        <p:nvSpPr>
          <p:cNvPr id="2" name="Rectangle 1"/>
          <p:cNvSpPr/>
          <p:nvPr/>
        </p:nvSpPr>
        <p:spPr>
          <a:xfrm>
            <a:off x="792163" y="5228724"/>
            <a:ext cx="3228131" cy="864101"/>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What adjectives does the author use to show that Bob is enjoying the vegetables in Mr Green’s garden?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84219" y="1891463"/>
            <a:ext cx="1267619" cy="1134398"/>
          </a:xfrm>
          <a:prstGeom prst="rect">
            <a:avLst/>
          </a:prstGeom>
        </p:spPr>
      </p:pic>
      <p:sp>
        <p:nvSpPr>
          <p:cNvPr id="16" name="Rectangle 15"/>
          <p:cNvSpPr>
            <a:spLocks/>
          </p:cNvSpPr>
          <p:nvPr/>
        </p:nvSpPr>
        <p:spPr>
          <a:xfrm>
            <a:off x="792164" y="1786016"/>
            <a:ext cx="6292056" cy="1295327"/>
          </a:xfrm>
          <a:prstGeom prst="rect">
            <a:avLst/>
          </a:prstGeom>
          <a:noFill/>
        </p:spPr>
        <p:txBody>
          <a:bodyPr wrap="square" lIns="108000" tIns="108000" rIns="108000" bIns="108000" anchor="ctr" anchorCtr="0">
            <a:spAutoFit/>
          </a:bodyPr>
          <a:lstStyle/>
          <a:p>
            <a:pPr fontAlgn="base"/>
            <a:r>
              <a:rPr lang="en-GB" sz="1400" dirty="0">
                <a:latin typeface="Twinkl" pitchFamily="2" charset="0"/>
              </a:rPr>
              <a:t>Once upon a time, there were four little snails and their names were Slimy, Slowcoach, Slinky and Bob.</a:t>
            </a:r>
          </a:p>
          <a:p>
            <a:pPr fontAlgn="base"/>
            <a:r>
              <a:rPr lang="en-GB" sz="1400" dirty="0">
                <a:latin typeface="Twinkl" pitchFamily="2" charset="0"/>
              </a:rPr>
              <a:t>“I’m off to the shops,” said Mrs Snail one morning. “You may go out into the long grass or next to the pond but don’t go into grumpy Mr Green’s garden. Your father once went there and it ended in a CRUNCH!”</a:t>
            </a:r>
          </a:p>
        </p:txBody>
      </p:sp>
      <p:sp>
        <p:nvSpPr>
          <p:cNvPr id="17" name="Rectangle 16"/>
          <p:cNvSpPr/>
          <p:nvPr/>
        </p:nvSpPr>
        <p:spPr>
          <a:xfrm>
            <a:off x="4105275" y="5228724"/>
            <a:ext cx="4246563" cy="864101"/>
          </a:xfrm>
          <a:prstGeom prst="rect">
            <a:avLst/>
          </a:prstGeom>
          <a:solidFill>
            <a:srgbClr val="CED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The author uses the adjectives ‘scrumptious’, ‘delicious’ and ‘yummy’ to describe the vegetables from Bob’s point of view. </a:t>
            </a:r>
          </a:p>
        </p:txBody>
      </p:sp>
    </p:spTree>
    <p:extLst>
      <p:ext uri="{BB962C8B-B14F-4D97-AF65-F5344CB8AC3E}">
        <p14:creationId xmlns:p14="http://schemas.microsoft.com/office/powerpoint/2010/main" val="295790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3321908" y="604302"/>
            <a:ext cx="445680" cy="421568"/>
          </a:xfrm>
          <a:prstGeom prst="flowChartDelay">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676650" y="604302"/>
            <a:ext cx="4978400" cy="422405"/>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1032305"/>
            <a:ext cx="8220075" cy="994306"/>
          </a:xfrm>
        </p:spPr>
        <p:txBody>
          <a:bodyPr/>
          <a:lstStyle/>
          <a:p>
            <a:r>
              <a:rPr lang="en-GB" sz="3200" dirty="0">
                <a:latin typeface="Twinkl" pitchFamily="2" charset="0"/>
              </a:rPr>
              <a:t>We’re Going on a Word Hunt! - Answers</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4</a:t>
            </a:r>
            <a:endParaRPr lang="en-GB" dirty="0">
              <a:solidFill>
                <a:schemeClr val="bg1"/>
              </a:solidFill>
            </a:endParaRPr>
          </a:p>
        </p:txBody>
      </p:sp>
      <p:sp>
        <p:nvSpPr>
          <p:cNvPr id="7" name="Rectangle 6"/>
          <p:cNvSpPr/>
          <p:nvPr/>
        </p:nvSpPr>
        <p:spPr>
          <a:xfrm>
            <a:off x="3219450" y="653344"/>
            <a:ext cx="538480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Reading Focus – 1a: Draw on knowledge of vocabulary to understand texts</a:t>
            </a:r>
          </a:p>
        </p:txBody>
      </p:sp>
      <p:sp>
        <p:nvSpPr>
          <p:cNvPr id="12" name="Rectangle 11"/>
          <p:cNvSpPr>
            <a:spLocks/>
          </p:cNvSpPr>
          <p:nvPr/>
        </p:nvSpPr>
        <p:spPr>
          <a:xfrm>
            <a:off x="792163" y="3001281"/>
            <a:ext cx="7559675" cy="2157102"/>
          </a:xfrm>
          <a:prstGeom prst="rect">
            <a:avLst/>
          </a:prstGeom>
          <a:noFill/>
        </p:spPr>
        <p:txBody>
          <a:bodyPr wrap="square" lIns="108000" tIns="108000" rIns="108000" bIns="108000" anchor="ctr" anchorCtr="0">
            <a:spAutoFit/>
          </a:bodyPr>
          <a:lstStyle/>
          <a:p>
            <a:r>
              <a:rPr lang="en-GB" sz="1400" dirty="0">
                <a:latin typeface="Twinkl" pitchFamily="2" charset="0"/>
              </a:rPr>
              <a:t>Slimy, Slowcoach and Slinky, who were all obedient little snails, went into the long grass for a quick munch but Bob, who was always mischievous, crawled straight away to Mr Green’s vegetable patch. First, he chomped on some scrumptious cabbage. Next, he chewed on some delicious carrot tops and then he crunched through a yummy lettuce. Feeling rather sick, he decided to head back home but just around the corner of the greenhouse, whom should he meet but Mr Green himself!</a:t>
            </a:r>
          </a:p>
          <a:p>
            <a:endParaRPr lang="en-GB" sz="1400" dirty="0">
              <a:latin typeface="Twinkl" pitchFamily="2" charset="0"/>
            </a:endParaRPr>
          </a:p>
          <a:p>
            <a:r>
              <a:rPr lang="en-GB" sz="1400" dirty="0">
                <a:latin typeface="Twinkl" pitchFamily="2" charset="0"/>
              </a:rPr>
              <a:t>“Stop, you slippery little thief!” he </a:t>
            </a:r>
            <a:r>
              <a:rPr lang="en-GB" sz="1400" b="1" dirty="0">
                <a:solidFill>
                  <a:schemeClr val="accent4"/>
                </a:solidFill>
                <a:latin typeface="Twinkl" pitchFamily="2" charset="0"/>
              </a:rPr>
              <a:t>yelled at the top of his voice</a:t>
            </a:r>
            <a:r>
              <a:rPr lang="en-GB" sz="1400" dirty="0">
                <a:latin typeface="Twinkl" pitchFamily="2" charset="0"/>
              </a:rPr>
              <a:t>, as he </a:t>
            </a:r>
            <a:r>
              <a:rPr lang="en-GB" sz="1400" b="1" dirty="0">
                <a:solidFill>
                  <a:schemeClr val="accent4"/>
                </a:solidFill>
                <a:latin typeface="Twinkl" pitchFamily="2" charset="0"/>
              </a:rPr>
              <a:t>angrily shook his spade high </a:t>
            </a:r>
            <a:r>
              <a:rPr lang="en-GB" sz="1400" dirty="0">
                <a:latin typeface="Twinkl" pitchFamily="2" charset="0"/>
              </a:rPr>
              <a:t>in the air. </a:t>
            </a:r>
          </a:p>
        </p:txBody>
      </p:sp>
      <p:sp>
        <p:nvSpPr>
          <p:cNvPr id="2" name="Rectangle 1"/>
          <p:cNvSpPr/>
          <p:nvPr/>
        </p:nvSpPr>
        <p:spPr>
          <a:xfrm>
            <a:off x="792163" y="5228724"/>
            <a:ext cx="2529745" cy="864101"/>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What sort of man is Mr Green? Which words and phrases give you clues about him?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84219" y="1891463"/>
            <a:ext cx="1267619" cy="1134398"/>
          </a:xfrm>
          <a:prstGeom prst="rect">
            <a:avLst/>
          </a:prstGeom>
        </p:spPr>
      </p:pic>
      <p:sp>
        <p:nvSpPr>
          <p:cNvPr id="16" name="Rectangle 15"/>
          <p:cNvSpPr>
            <a:spLocks/>
          </p:cNvSpPr>
          <p:nvPr/>
        </p:nvSpPr>
        <p:spPr>
          <a:xfrm>
            <a:off x="792164" y="1786016"/>
            <a:ext cx="6292056" cy="1295327"/>
          </a:xfrm>
          <a:prstGeom prst="rect">
            <a:avLst/>
          </a:prstGeom>
          <a:noFill/>
        </p:spPr>
        <p:txBody>
          <a:bodyPr wrap="square" lIns="108000" tIns="108000" rIns="108000" bIns="108000" anchor="ctr" anchorCtr="0">
            <a:spAutoFit/>
          </a:bodyPr>
          <a:lstStyle/>
          <a:p>
            <a:pPr fontAlgn="base"/>
            <a:r>
              <a:rPr lang="en-GB" sz="1400" dirty="0">
                <a:latin typeface="Twinkl" pitchFamily="2" charset="0"/>
              </a:rPr>
              <a:t>Once upon a time, there were four little snails and their names were Slimy, Slowcoach, Slinky and Bob.</a:t>
            </a:r>
          </a:p>
          <a:p>
            <a:pPr fontAlgn="base"/>
            <a:r>
              <a:rPr lang="en-GB" sz="1400" dirty="0">
                <a:latin typeface="Twinkl" pitchFamily="2" charset="0"/>
              </a:rPr>
              <a:t>“I’m off to the shops,” said Mrs Snail one morning. “You may go out into the long grass or next to the pond but don’t go into </a:t>
            </a:r>
            <a:r>
              <a:rPr lang="en-GB" sz="1400" b="1" dirty="0">
                <a:solidFill>
                  <a:schemeClr val="accent4"/>
                </a:solidFill>
                <a:latin typeface="Twinkl" pitchFamily="2" charset="0"/>
              </a:rPr>
              <a:t>grumpy</a:t>
            </a:r>
            <a:r>
              <a:rPr lang="en-GB" sz="1400" dirty="0">
                <a:latin typeface="Twinkl" pitchFamily="2" charset="0"/>
              </a:rPr>
              <a:t> Mr Green’s garden. Your father once went there and it ended in a CRUNCH!”</a:t>
            </a:r>
          </a:p>
        </p:txBody>
      </p:sp>
      <p:sp>
        <p:nvSpPr>
          <p:cNvPr id="17" name="Rectangle 16"/>
          <p:cNvSpPr/>
          <p:nvPr/>
        </p:nvSpPr>
        <p:spPr>
          <a:xfrm>
            <a:off x="3419475" y="5228724"/>
            <a:ext cx="4932363" cy="864101"/>
          </a:xfrm>
          <a:prstGeom prst="rect">
            <a:avLst/>
          </a:prstGeom>
          <a:solidFill>
            <a:srgbClr val="CED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I think Mr Green is a bad-tempered and angry gardener. The story describes him as ‘grumpy’ and he yells at the top of his voice and shakes his spade angrily at Bob. I also think that he may have stepped on Bob’s dad.</a:t>
            </a:r>
          </a:p>
        </p:txBody>
      </p:sp>
    </p:spTree>
    <p:extLst>
      <p:ext uri="{BB962C8B-B14F-4D97-AF65-F5344CB8AC3E}">
        <p14:creationId xmlns:p14="http://schemas.microsoft.com/office/powerpoint/2010/main" val="175820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193586" y="604302"/>
            <a:ext cx="445680" cy="421568"/>
          </a:xfrm>
          <a:prstGeom prst="flowChartDelay">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438650" y="604302"/>
            <a:ext cx="4216399" cy="422405"/>
          </a:xfrm>
          <a:prstGeom prst="rect">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3476625" y="1032305"/>
            <a:ext cx="3819523" cy="994306"/>
          </a:xfrm>
        </p:spPr>
        <p:txBody>
          <a:bodyPr/>
          <a:lstStyle/>
          <a:p>
            <a:r>
              <a:rPr lang="en-GB" sz="3200" dirty="0">
                <a:latin typeface="Twinkl" pitchFamily="2" charset="0"/>
              </a:rPr>
              <a:t>Think &amp; Write</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5</a:t>
            </a:r>
            <a:endParaRPr lang="en-GB" dirty="0">
              <a:solidFill>
                <a:schemeClr val="bg1"/>
              </a:solidFill>
            </a:endParaRPr>
          </a:p>
        </p:txBody>
      </p:sp>
      <p:sp>
        <p:nvSpPr>
          <p:cNvPr id="7" name="Rectangle 6"/>
          <p:cNvSpPr/>
          <p:nvPr/>
        </p:nvSpPr>
        <p:spPr>
          <a:xfrm>
            <a:off x="3219450" y="653344"/>
            <a:ext cx="538480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Punctuation, Grammar and Vocabulary Focus – Mixed Skills </a:t>
            </a:r>
          </a:p>
        </p:txBody>
      </p:sp>
      <p:sp>
        <p:nvSpPr>
          <p:cNvPr id="16" name="Rectangle 15"/>
          <p:cNvSpPr>
            <a:spLocks/>
          </p:cNvSpPr>
          <p:nvPr/>
        </p:nvSpPr>
        <p:spPr>
          <a:xfrm>
            <a:off x="3990974" y="1787796"/>
            <a:ext cx="4360863" cy="1603104"/>
          </a:xfrm>
          <a:prstGeom prst="rect">
            <a:avLst/>
          </a:prstGeom>
          <a:noFill/>
        </p:spPr>
        <p:txBody>
          <a:bodyPr wrap="square" lIns="108000" tIns="108000" rIns="108000" bIns="108000" anchor="ctr" anchorCtr="0">
            <a:spAutoFit/>
          </a:bodyPr>
          <a:lstStyle/>
          <a:p>
            <a:r>
              <a:rPr lang="en-GB" dirty="0">
                <a:latin typeface="Twinkl" pitchFamily="2" charset="0"/>
              </a:rPr>
              <a:t>Look at this picture. What words and sentences does it make you </a:t>
            </a:r>
            <a:r>
              <a:rPr lang="en-GB" b="1" dirty="0">
                <a:latin typeface="Twinkl" pitchFamily="2" charset="0"/>
              </a:rPr>
              <a:t>think </a:t>
            </a:r>
            <a:r>
              <a:rPr lang="en-GB" dirty="0">
                <a:latin typeface="Twinkl" pitchFamily="2" charset="0"/>
              </a:rPr>
              <a:t>of? We are going to </a:t>
            </a:r>
            <a:r>
              <a:rPr lang="en-GB" b="1" dirty="0">
                <a:latin typeface="Twinkl" pitchFamily="2" charset="0"/>
              </a:rPr>
              <a:t>write </a:t>
            </a:r>
            <a:r>
              <a:rPr lang="en-GB" dirty="0">
                <a:latin typeface="Twinkl" pitchFamily="2" charset="0"/>
              </a:rPr>
              <a:t>a short piece of text based on the picture, using the following pattern of sentences:</a:t>
            </a:r>
          </a:p>
        </p:txBody>
      </p:sp>
      <p:pic>
        <p:nvPicPr>
          <p:cNvPr id="18" name="Picture 17"/>
          <p:cNvPicPr>
            <a:picLocks noChangeAspect="1"/>
          </p:cNvPicPr>
          <p:nvPr/>
        </p:nvPicPr>
        <p:blipFill rotWithShape="1">
          <a:blip r:embed="rId2"/>
          <a:srcRect b="1791"/>
          <a:stretch/>
        </p:blipFill>
        <p:spPr>
          <a:xfrm>
            <a:off x="792164" y="1301584"/>
            <a:ext cx="2970212" cy="2089316"/>
          </a:xfrm>
          <a:prstGeom prst="rect">
            <a:avLst/>
          </a:prstGeom>
        </p:spPr>
      </p:pic>
      <p:sp>
        <p:nvSpPr>
          <p:cNvPr id="19" name="Rectangle 18"/>
          <p:cNvSpPr>
            <a:spLocks/>
          </p:cNvSpPr>
          <p:nvPr/>
        </p:nvSpPr>
        <p:spPr>
          <a:xfrm>
            <a:off x="803276" y="5695785"/>
            <a:ext cx="7548562" cy="433553"/>
          </a:xfrm>
          <a:prstGeom prst="rect">
            <a:avLst/>
          </a:prstGeom>
          <a:noFill/>
        </p:spPr>
        <p:txBody>
          <a:bodyPr wrap="square" lIns="108000" tIns="108000" rIns="108000" bIns="108000" anchor="ctr" anchorCtr="0">
            <a:spAutoFit/>
          </a:bodyPr>
          <a:lstStyle/>
          <a:p>
            <a:pPr algn="ctr"/>
            <a:r>
              <a:rPr lang="en-GB" sz="1400" dirty="0">
                <a:latin typeface="Twinkl" pitchFamily="2" charset="0"/>
              </a:rPr>
              <a:t>Read through your writing carefully – does it include everything we are looking for?</a:t>
            </a:r>
          </a:p>
        </p:txBody>
      </p:sp>
      <p:grpSp>
        <p:nvGrpSpPr>
          <p:cNvPr id="2" name="Group 1"/>
          <p:cNvGrpSpPr/>
          <p:nvPr/>
        </p:nvGrpSpPr>
        <p:grpSpPr>
          <a:xfrm>
            <a:off x="792163" y="3454119"/>
            <a:ext cx="7559674" cy="464331"/>
            <a:chOff x="792163" y="3544737"/>
            <a:chExt cx="7559674" cy="464331"/>
          </a:xfrm>
        </p:grpSpPr>
        <p:sp>
          <p:nvSpPr>
            <p:cNvPr id="23" name="Rectangle 22"/>
            <p:cNvSpPr>
              <a:spLocks/>
            </p:cNvSpPr>
            <p:nvPr/>
          </p:nvSpPr>
          <p:spPr>
            <a:xfrm>
              <a:off x="3003259" y="3544737"/>
              <a:ext cx="5348578" cy="464331"/>
            </a:xfrm>
            <a:prstGeom prst="rect">
              <a:avLst/>
            </a:prstGeom>
            <a:solidFill>
              <a:srgbClr val="EDE3F1"/>
            </a:solidFill>
          </p:spPr>
          <p:txBody>
            <a:bodyPr wrap="square" lIns="108000" tIns="108000" rIns="108000" bIns="108000" anchor="ctr" anchorCtr="0">
              <a:spAutoFit/>
            </a:bodyPr>
            <a:lstStyle/>
            <a:p>
              <a:r>
                <a:rPr lang="en-GB" sz="1600" dirty="0">
                  <a:latin typeface="Twinkl" pitchFamily="2" charset="0"/>
                </a:rPr>
                <a:t>Write a sentence with an </a:t>
              </a:r>
              <a:r>
                <a:rPr lang="en-GB" sz="1600" b="1" dirty="0">
                  <a:latin typeface="Twinkl" pitchFamily="2" charset="0"/>
                </a:rPr>
                <a:t>expanded noun phrase</a:t>
              </a:r>
              <a:r>
                <a:rPr lang="en-GB" sz="1600" dirty="0">
                  <a:latin typeface="Twinkl" pitchFamily="2" charset="0"/>
                </a:rPr>
                <a:t>.</a:t>
              </a:r>
            </a:p>
          </p:txBody>
        </p:sp>
        <p:sp>
          <p:nvSpPr>
            <p:cNvPr id="35" name="Rectangle 34"/>
            <p:cNvSpPr>
              <a:spLocks/>
            </p:cNvSpPr>
            <p:nvPr/>
          </p:nvSpPr>
          <p:spPr>
            <a:xfrm>
              <a:off x="792163" y="3544737"/>
              <a:ext cx="2143984" cy="464331"/>
            </a:xfrm>
            <a:prstGeom prst="rect">
              <a:avLst/>
            </a:prstGeom>
            <a:solidFill>
              <a:srgbClr val="CDB5D8"/>
            </a:solidFill>
          </p:spPr>
          <p:txBody>
            <a:bodyPr wrap="square" lIns="108000" tIns="108000" rIns="108000" bIns="108000" anchor="ctr" anchorCtr="0">
              <a:spAutoFit/>
            </a:bodyPr>
            <a:lstStyle/>
            <a:p>
              <a:r>
                <a:rPr lang="en-GB" sz="1600" dirty="0">
                  <a:latin typeface="Twinkl" pitchFamily="2" charset="0"/>
                </a:rPr>
                <a:t>Sentence 1</a:t>
              </a:r>
            </a:p>
          </p:txBody>
        </p:sp>
      </p:grpSp>
      <p:grpSp>
        <p:nvGrpSpPr>
          <p:cNvPr id="3" name="Group 2"/>
          <p:cNvGrpSpPr/>
          <p:nvPr/>
        </p:nvGrpSpPr>
        <p:grpSpPr>
          <a:xfrm>
            <a:off x="792163" y="3950818"/>
            <a:ext cx="7559674" cy="464331"/>
            <a:chOff x="792163" y="4041436"/>
            <a:chExt cx="7559674" cy="464331"/>
          </a:xfrm>
        </p:grpSpPr>
        <p:sp>
          <p:nvSpPr>
            <p:cNvPr id="25" name="Rectangle 24"/>
            <p:cNvSpPr>
              <a:spLocks/>
            </p:cNvSpPr>
            <p:nvPr/>
          </p:nvSpPr>
          <p:spPr>
            <a:xfrm>
              <a:off x="3003259" y="4041436"/>
              <a:ext cx="5348578" cy="464331"/>
            </a:xfrm>
            <a:prstGeom prst="rect">
              <a:avLst/>
            </a:prstGeom>
            <a:solidFill>
              <a:srgbClr val="EDE3F1"/>
            </a:solidFill>
          </p:spPr>
          <p:txBody>
            <a:bodyPr wrap="square" lIns="108000" tIns="108000" rIns="108000" bIns="108000" anchor="ctr" anchorCtr="0">
              <a:spAutoFit/>
            </a:bodyPr>
            <a:lstStyle/>
            <a:p>
              <a:r>
                <a:rPr lang="en-GB" sz="1600" dirty="0">
                  <a:latin typeface="Twinkl" pitchFamily="2" charset="0"/>
                </a:rPr>
                <a:t>Write a </a:t>
              </a:r>
              <a:r>
                <a:rPr lang="en-GB" sz="1600" b="1" dirty="0">
                  <a:latin typeface="Twinkl" pitchFamily="2" charset="0"/>
                </a:rPr>
                <a:t>past progressive sentence</a:t>
              </a:r>
              <a:r>
                <a:rPr lang="en-GB" sz="1600" dirty="0">
                  <a:latin typeface="Twinkl" pitchFamily="2" charset="0"/>
                </a:rPr>
                <a:t>.</a:t>
              </a:r>
            </a:p>
          </p:txBody>
        </p:sp>
        <p:sp>
          <p:nvSpPr>
            <p:cNvPr id="36" name="Rectangle 35"/>
            <p:cNvSpPr>
              <a:spLocks/>
            </p:cNvSpPr>
            <p:nvPr/>
          </p:nvSpPr>
          <p:spPr>
            <a:xfrm>
              <a:off x="792163" y="4041436"/>
              <a:ext cx="2143984" cy="464331"/>
            </a:xfrm>
            <a:prstGeom prst="rect">
              <a:avLst/>
            </a:prstGeom>
            <a:solidFill>
              <a:srgbClr val="CDB5D8"/>
            </a:solidFill>
          </p:spPr>
          <p:txBody>
            <a:bodyPr wrap="square" lIns="108000" tIns="108000" rIns="108000" bIns="108000" anchor="ctr" anchorCtr="0">
              <a:spAutoFit/>
            </a:bodyPr>
            <a:lstStyle/>
            <a:p>
              <a:r>
                <a:rPr lang="en-GB" sz="1600" dirty="0">
                  <a:latin typeface="Twinkl" pitchFamily="2" charset="0"/>
                </a:rPr>
                <a:t>Sentence 2</a:t>
              </a:r>
            </a:p>
          </p:txBody>
        </p:sp>
      </p:grpSp>
      <p:grpSp>
        <p:nvGrpSpPr>
          <p:cNvPr id="6" name="Group 5"/>
          <p:cNvGrpSpPr/>
          <p:nvPr/>
        </p:nvGrpSpPr>
        <p:grpSpPr>
          <a:xfrm>
            <a:off x="792163" y="4445323"/>
            <a:ext cx="7559674" cy="710552"/>
            <a:chOff x="792163" y="4535941"/>
            <a:chExt cx="7559674" cy="710552"/>
          </a:xfrm>
        </p:grpSpPr>
        <p:sp>
          <p:nvSpPr>
            <p:cNvPr id="32" name="Rectangle 31"/>
            <p:cNvSpPr>
              <a:spLocks/>
            </p:cNvSpPr>
            <p:nvPr/>
          </p:nvSpPr>
          <p:spPr>
            <a:xfrm>
              <a:off x="3003259" y="4535941"/>
              <a:ext cx="5348578" cy="710552"/>
            </a:xfrm>
            <a:prstGeom prst="rect">
              <a:avLst/>
            </a:prstGeom>
            <a:solidFill>
              <a:srgbClr val="EDE3F1"/>
            </a:solidFill>
          </p:spPr>
          <p:txBody>
            <a:bodyPr wrap="square" lIns="108000" tIns="108000" rIns="108000" bIns="108000" anchor="ctr" anchorCtr="0">
              <a:spAutoFit/>
            </a:bodyPr>
            <a:lstStyle/>
            <a:p>
              <a:r>
                <a:rPr lang="en-GB" sz="1600" dirty="0">
                  <a:latin typeface="Twinkl" pitchFamily="2" charset="0"/>
                </a:rPr>
                <a:t>Write a sentence that uses an </a:t>
              </a:r>
              <a:r>
                <a:rPr lang="en-GB" sz="1600" b="1" dirty="0">
                  <a:latin typeface="Twinkl" pitchFamily="2" charset="0"/>
                </a:rPr>
                <a:t>apostrophe</a:t>
              </a:r>
              <a:r>
                <a:rPr lang="en-GB" sz="1600" dirty="0">
                  <a:latin typeface="Twinkl" pitchFamily="2" charset="0"/>
                </a:rPr>
                <a:t> about something belonging to the butterfly.</a:t>
              </a:r>
            </a:p>
          </p:txBody>
        </p:sp>
        <p:sp>
          <p:nvSpPr>
            <p:cNvPr id="37" name="Rectangle 36"/>
            <p:cNvSpPr>
              <a:spLocks/>
            </p:cNvSpPr>
            <p:nvPr/>
          </p:nvSpPr>
          <p:spPr>
            <a:xfrm>
              <a:off x="792163" y="4535941"/>
              <a:ext cx="2143984" cy="710552"/>
            </a:xfrm>
            <a:prstGeom prst="rect">
              <a:avLst/>
            </a:prstGeom>
            <a:solidFill>
              <a:srgbClr val="CDB5D8"/>
            </a:solidFill>
          </p:spPr>
          <p:txBody>
            <a:bodyPr wrap="square" lIns="108000" tIns="108000" rIns="108000" bIns="108000" anchor="ctr" anchorCtr="0">
              <a:spAutoFit/>
            </a:bodyPr>
            <a:lstStyle/>
            <a:p>
              <a:r>
                <a:rPr lang="en-GB" sz="1600" dirty="0">
                  <a:latin typeface="Twinkl" pitchFamily="2" charset="0"/>
                </a:rPr>
                <a:t>Sentence 3</a:t>
              </a:r>
            </a:p>
            <a:p>
              <a:endParaRPr lang="en-GB" sz="1600" dirty="0">
                <a:latin typeface="Twinkl" pitchFamily="2" charset="0"/>
              </a:endParaRPr>
            </a:p>
          </p:txBody>
        </p:sp>
      </p:grpSp>
      <p:grpSp>
        <p:nvGrpSpPr>
          <p:cNvPr id="9" name="Group 8"/>
          <p:cNvGrpSpPr/>
          <p:nvPr/>
        </p:nvGrpSpPr>
        <p:grpSpPr>
          <a:xfrm>
            <a:off x="803276" y="5186486"/>
            <a:ext cx="7559674" cy="464331"/>
            <a:chOff x="803276" y="5277104"/>
            <a:chExt cx="7559674" cy="464331"/>
          </a:xfrm>
        </p:grpSpPr>
        <p:sp>
          <p:nvSpPr>
            <p:cNvPr id="33" name="Rectangle 32"/>
            <p:cNvSpPr>
              <a:spLocks/>
            </p:cNvSpPr>
            <p:nvPr/>
          </p:nvSpPr>
          <p:spPr>
            <a:xfrm>
              <a:off x="3014372" y="5277104"/>
              <a:ext cx="5348578" cy="464331"/>
            </a:xfrm>
            <a:prstGeom prst="rect">
              <a:avLst/>
            </a:prstGeom>
            <a:solidFill>
              <a:srgbClr val="EDE3F1"/>
            </a:solidFill>
          </p:spPr>
          <p:txBody>
            <a:bodyPr wrap="square" lIns="108000" tIns="108000" rIns="108000" bIns="108000" anchor="ctr" anchorCtr="0">
              <a:spAutoFit/>
            </a:bodyPr>
            <a:lstStyle/>
            <a:p>
              <a:r>
                <a:rPr lang="en-GB" sz="1600" dirty="0">
                  <a:latin typeface="Twinkl" pitchFamily="2" charset="0"/>
                </a:rPr>
                <a:t>Write a ‘</a:t>
              </a:r>
              <a:r>
                <a:rPr lang="en-GB" sz="1600" b="1" dirty="0">
                  <a:latin typeface="Twinkl" pitchFamily="2" charset="0"/>
                </a:rPr>
                <a:t>Did you know?</a:t>
              </a:r>
              <a:r>
                <a:rPr lang="en-GB" sz="1600" dirty="0">
                  <a:latin typeface="Twinkl" pitchFamily="2" charset="0"/>
                </a:rPr>
                <a:t>’ question.</a:t>
              </a:r>
            </a:p>
          </p:txBody>
        </p:sp>
        <p:sp>
          <p:nvSpPr>
            <p:cNvPr id="38" name="Rectangle 37"/>
            <p:cNvSpPr>
              <a:spLocks/>
            </p:cNvSpPr>
            <p:nvPr/>
          </p:nvSpPr>
          <p:spPr>
            <a:xfrm>
              <a:off x="803276" y="5277104"/>
              <a:ext cx="2143984" cy="464331"/>
            </a:xfrm>
            <a:prstGeom prst="rect">
              <a:avLst/>
            </a:prstGeom>
            <a:solidFill>
              <a:srgbClr val="CDB5D8"/>
            </a:solidFill>
          </p:spPr>
          <p:txBody>
            <a:bodyPr wrap="square" lIns="108000" tIns="108000" rIns="108000" bIns="108000" anchor="ctr" anchorCtr="0">
              <a:spAutoFit/>
            </a:bodyPr>
            <a:lstStyle/>
            <a:p>
              <a:r>
                <a:rPr lang="en-GB" sz="1600" dirty="0">
                  <a:latin typeface="Twinkl" pitchFamily="2" charset="0"/>
                </a:rPr>
                <a:t>Sentence 4</a:t>
              </a:r>
            </a:p>
          </p:txBody>
        </p:sp>
      </p:grpSp>
    </p:spTree>
    <p:extLst>
      <p:ext uri="{BB962C8B-B14F-4D97-AF65-F5344CB8AC3E}">
        <p14:creationId xmlns:p14="http://schemas.microsoft.com/office/powerpoint/2010/main" val="70299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193586" y="604302"/>
            <a:ext cx="445680" cy="421568"/>
          </a:xfrm>
          <a:prstGeom prst="flowChartDelay">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438650" y="604302"/>
            <a:ext cx="4216399" cy="422405"/>
          </a:xfrm>
          <a:prstGeom prst="rect">
            <a:avLst/>
          </a:prstGeom>
          <a:solidFill>
            <a:srgbClr val="8D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5</a:t>
            </a:r>
            <a:endParaRPr lang="en-GB" dirty="0">
              <a:solidFill>
                <a:schemeClr val="bg1"/>
              </a:solidFill>
            </a:endParaRPr>
          </a:p>
        </p:txBody>
      </p:sp>
      <p:sp>
        <p:nvSpPr>
          <p:cNvPr id="7" name="Rectangle 6"/>
          <p:cNvSpPr/>
          <p:nvPr/>
        </p:nvSpPr>
        <p:spPr>
          <a:xfrm>
            <a:off x="3219450" y="653344"/>
            <a:ext cx="538480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Punctuation, Grammar and Vocabulary Focus – Mixed Skills </a:t>
            </a:r>
          </a:p>
        </p:txBody>
      </p:sp>
      <p:pic>
        <p:nvPicPr>
          <p:cNvPr id="18" name="Picture 17"/>
          <p:cNvPicPr>
            <a:picLocks noChangeAspect="1"/>
          </p:cNvPicPr>
          <p:nvPr/>
        </p:nvPicPr>
        <p:blipFill rotWithShape="1">
          <a:blip r:embed="rId2"/>
          <a:srcRect b="1791"/>
          <a:stretch/>
        </p:blipFill>
        <p:spPr>
          <a:xfrm>
            <a:off x="792164" y="1301584"/>
            <a:ext cx="2970212" cy="2089316"/>
          </a:xfrm>
          <a:prstGeom prst="rect">
            <a:avLst/>
          </a:prstGeom>
        </p:spPr>
      </p:pic>
      <p:sp>
        <p:nvSpPr>
          <p:cNvPr id="24" name="Rectangle 23"/>
          <p:cNvSpPr>
            <a:spLocks/>
          </p:cNvSpPr>
          <p:nvPr/>
        </p:nvSpPr>
        <p:spPr>
          <a:xfrm>
            <a:off x="3990974" y="1787796"/>
            <a:ext cx="4360863" cy="772107"/>
          </a:xfrm>
          <a:prstGeom prst="rect">
            <a:avLst/>
          </a:prstGeom>
          <a:noFill/>
        </p:spPr>
        <p:txBody>
          <a:bodyPr wrap="square" lIns="108000" tIns="108000" rIns="108000" bIns="108000" anchor="ctr" anchorCtr="0">
            <a:spAutoFit/>
          </a:bodyPr>
          <a:lstStyle/>
          <a:p>
            <a:pPr algn="ctr"/>
            <a:r>
              <a:rPr lang="en-GB" dirty="0">
                <a:latin typeface="Twinkl" pitchFamily="2" charset="0"/>
              </a:rPr>
              <a:t>Here’s an example of what you could have </a:t>
            </a:r>
            <a:r>
              <a:rPr lang="en-GB" b="1" dirty="0">
                <a:latin typeface="Twinkl" pitchFamily="2" charset="0"/>
              </a:rPr>
              <a:t>thought</a:t>
            </a:r>
            <a:r>
              <a:rPr lang="en-GB" dirty="0">
                <a:latin typeface="Twinkl" pitchFamily="2" charset="0"/>
              </a:rPr>
              <a:t> and </a:t>
            </a:r>
            <a:r>
              <a:rPr lang="en-GB" b="1" dirty="0">
                <a:latin typeface="Twinkl" pitchFamily="2" charset="0"/>
              </a:rPr>
              <a:t>written</a:t>
            </a:r>
            <a:r>
              <a:rPr lang="en-GB" dirty="0">
                <a:latin typeface="Twinkl" pitchFamily="2" charset="0"/>
              </a:rPr>
              <a:t>:</a:t>
            </a:r>
          </a:p>
        </p:txBody>
      </p:sp>
      <p:sp>
        <p:nvSpPr>
          <p:cNvPr id="30" name="Rectangle 29"/>
          <p:cNvSpPr>
            <a:spLocks/>
          </p:cNvSpPr>
          <p:nvPr/>
        </p:nvSpPr>
        <p:spPr>
          <a:xfrm>
            <a:off x="792163" y="5563272"/>
            <a:ext cx="7570787" cy="495108"/>
          </a:xfrm>
          <a:prstGeom prst="rect">
            <a:avLst/>
          </a:prstGeom>
          <a:noFill/>
        </p:spPr>
        <p:txBody>
          <a:bodyPr wrap="square" lIns="108000" tIns="108000" rIns="108000" bIns="108000" anchor="ctr" anchorCtr="0">
            <a:spAutoFit/>
          </a:bodyPr>
          <a:lstStyle/>
          <a:p>
            <a:pPr algn="ctr"/>
            <a:r>
              <a:rPr lang="en-GB" dirty="0">
                <a:latin typeface="Twinkl" pitchFamily="2" charset="0"/>
              </a:rPr>
              <a:t>Share your writing with a partner, your group or your whole class. </a:t>
            </a:r>
          </a:p>
        </p:txBody>
      </p:sp>
      <p:sp>
        <p:nvSpPr>
          <p:cNvPr id="31" name="Title 20"/>
          <p:cNvSpPr txBox="1">
            <a:spLocks/>
          </p:cNvSpPr>
          <p:nvPr/>
        </p:nvSpPr>
        <p:spPr>
          <a:xfrm>
            <a:off x="3337717" y="1032816"/>
            <a:ext cx="5667376"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3200" dirty="0">
                <a:latin typeface="Twinkl" pitchFamily="2" charset="0"/>
              </a:rPr>
              <a:t>Think &amp; Write - Answers</a:t>
            </a:r>
          </a:p>
        </p:txBody>
      </p:sp>
      <p:sp>
        <p:nvSpPr>
          <p:cNvPr id="28" name="Rectangle 27"/>
          <p:cNvSpPr>
            <a:spLocks/>
          </p:cNvSpPr>
          <p:nvPr/>
        </p:nvSpPr>
        <p:spPr>
          <a:xfrm>
            <a:off x="786606" y="4506701"/>
            <a:ext cx="7570787" cy="495108"/>
          </a:xfrm>
          <a:prstGeom prst="rect">
            <a:avLst/>
          </a:prstGeom>
          <a:noFill/>
        </p:spPr>
        <p:txBody>
          <a:bodyPr wrap="square" lIns="108000" tIns="108000" rIns="108000" bIns="108000" anchor="ctr" anchorCtr="0">
            <a:spAutoFit/>
          </a:bodyPr>
          <a:lstStyle/>
          <a:p>
            <a:r>
              <a:rPr lang="en-GB" dirty="0">
                <a:latin typeface="Twinkl" pitchFamily="2" charset="0"/>
              </a:rPr>
              <a:t>The </a:t>
            </a:r>
            <a:r>
              <a:rPr lang="en-GB" b="1" dirty="0">
                <a:latin typeface="Twinkl" pitchFamily="2" charset="0"/>
              </a:rPr>
              <a:t>butterfly’s wings </a:t>
            </a:r>
            <a:r>
              <a:rPr lang="en-GB" dirty="0">
                <a:latin typeface="Twinkl" pitchFamily="2" charset="0"/>
              </a:rPr>
              <a:t>were covered in many beautiful patterns. </a:t>
            </a:r>
          </a:p>
        </p:txBody>
      </p:sp>
      <p:sp>
        <p:nvSpPr>
          <p:cNvPr id="29" name="Rectangle 28"/>
          <p:cNvSpPr>
            <a:spLocks/>
          </p:cNvSpPr>
          <p:nvPr/>
        </p:nvSpPr>
        <p:spPr>
          <a:xfrm>
            <a:off x="786606" y="5001808"/>
            <a:ext cx="7570787" cy="495108"/>
          </a:xfrm>
          <a:prstGeom prst="rect">
            <a:avLst/>
          </a:prstGeom>
          <a:noFill/>
        </p:spPr>
        <p:txBody>
          <a:bodyPr wrap="square" lIns="108000" tIns="108000" rIns="108000" bIns="108000" anchor="ctr" anchorCtr="0">
            <a:spAutoFit/>
          </a:bodyPr>
          <a:lstStyle/>
          <a:p>
            <a:r>
              <a:rPr lang="en-GB" b="1" dirty="0">
                <a:latin typeface="Twinkl" pitchFamily="2" charset="0"/>
              </a:rPr>
              <a:t>Did you know </a:t>
            </a:r>
            <a:r>
              <a:rPr lang="en-GB" dirty="0">
                <a:latin typeface="Twinkl" pitchFamily="2" charset="0"/>
              </a:rPr>
              <a:t>that she used to be a caterpillar?</a:t>
            </a:r>
          </a:p>
        </p:txBody>
      </p:sp>
      <p:sp>
        <p:nvSpPr>
          <p:cNvPr id="26" name="Rectangle 25"/>
          <p:cNvSpPr>
            <a:spLocks/>
          </p:cNvSpPr>
          <p:nvPr/>
        </p:nvSpPr>
        <p:spPr>
          <a:xfrm>
            <a:off x="786606" y="3532718"/>
            <a:ext cx="7570787" cy="495108"/>
          </a:xfrm>
          <a:prstGeom prst="rect">
            <a:avLst/>
          </a:prstGeom>
          <a:noFill/>
        </p:spPr>
        <p:txBody>
          <a:bodyPr wrap="square" lIns="108000" tIns="108000" rIns="108000" bIns="108000" anchor="ctr" anchorCtr="0">
            <a:spAutoFit/>
          </a:bodyPr>
          <a:lstStyle/>
          <a:p>
            <a:r>
              <a:rPr lang="en-GB" dirty="0">
                <a:latin typeface="Twinkl" pitchFamily="2" charset="0"/>
              </a:rPr>
              <a:t>The </a:t>
            </a:r>
            <a:r>
              <a:rPr lang="en-GB" b="1" dirty="0">
                <a:latin typeface="Twinkl" pitchFamily="2" charset="0"/>
              </a:rPr>
              <a:t>stunning and colourful butterfly </a:t>
            </a:r>
            <a:r>
              <a:rPr lang="en-GB" dirty="0">
                <a:latin typeface="Twinkl" pitchFamily="2" charset="0"/>
              </a:rPr>
              <a:t>floated down onto a flower.</a:t>
            </a:r>
          </a:p>
        </p:txBody>
      </p:sp>
      <p:sp>
        <p:nvSpPr>
          <p:cNvPr id="27" name="Rectangle 26"/>
          <p:cNvSpPr>
            <a:spLocks/>
          </p:cNvSpPr>
          <p:nvPr/>
        </p:nvSpPr>
        <p:spPr>
          <a:xfrm>
            <a:off x="786606" y="4037514"/>
            <a:ext cx="7570787" cy="495108"/>
          </a:xfrm>
          <a:prstGeom prst="rect">
            <a:avLst/>
          </a:prstGeom>
          <a:noFill/>
        </p:spPr>
        <p:txBody>
          <a:bodyPr wrap="square" lIns="108000" tIns="108000" rIns="108000" bIns="108000" anchor="ctr" anchorCtr="0">
            <a:spAutoFit/>
          </a:bodyPr>
          <a:lstStyle/>
          <a:p>
            <a:r>
              <a:rPr lang="en-GB" dirty="0">
                <a:latin typeface="Twinkl" pitchFamily="2" charset="0"/>
              </a:rPr>
              <a:t>She </a:t>
            </a:r>
            <a:r>
              <a:rPr lang="en-GB" b="1" dirty="0">
                <a:latin typeface="Twinkl" pitchFamily="2" charset="0"/>
              </a:rPr>
              <a:t>was using </a:t>
            </a:r>
            <a:r>
              <a:rPr lang="en-GB" dirty="0">
                <a:latin typeface="Twinkl" pitchFamily="2" charset="0"/>
              </a:rPr>
              <a:t>her antennae to sense all around her.</a:t>
            </a:r>
          </a:p>
        </p:txBody>
      </p:sp>
    </p:spTree>
    <p:extLst>
      <p:ext uri="{BB962C8B-B14F-4D97-AF65-F5344CB8AC3E}">
        <p14:creationId xmlns:p14="http://schemas.microsoft.com/office/powerpoint/2010/main" val="103412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5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5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25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25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8" grpId="0"/>
      <p:bldP spid="29"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572000" y="604302"/>
            <a:ext cx="445680" cy="421568"/>
          </a:xfrm>
          <a:prstGeom prst="flowChartDelay">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965700" y="604302"/>
            <a:ext cx="3689350" cy="422405"/>
          </a:xfrm>
          <a:prstGeom prst="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1032305"/>
            <a:ext cx="8220075" cy="994306"/>
          </a:xfrm>
        </p:spPr>
        <p:txBody>
          <a:bodyPr/>
          <a:lstStyle/>
          <a:p>
            <a:r>
              <a:rPr lang="en-GB" sz="3600" dirty="0">
                <a:latin typeface="Twinkl" pitchFamily="2" charset="0"/>
              </a:rPr>
              <a:t>Word Scramble Puzzle</a:t>
            </a:r>
            <a:endParaRPr lang="en-GB" sz="3600" dirty="0"/>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1</a:t>
            </a:r>
            <a:endParaRPr lang="en-GB" dirty="0">
              <a:solidFill>
                <a:schemeClr val="bg1"/>
              </a:solidFill>
            </a:endParaRPr>
          </a:p>
        </p:txBody>
      </p:sp>
      <p:sp>
        <p:nvSpPr>
          <p:cNvPr id="6" name="Rectangle 5"/>
          <p:cNvSpPr>
            <a:spLocks/>
          </p:cNvSpPr>
          <p:nvPr/>
        </p:nvSpPr>
        <p:spPr>
          <a:xfrm>
            <a:off x="1089625" y="1904145"/>
            <a:ext cx="3260853" cy="1049106"/>
          </a:xfrm>
          <a:prstGeom prst="rect">
            <a:avLst/>
          </a:prstGeom>
          <a:noFill/>
        </p:spPr>
        <p:txBody>
          <a:bodyPr wrap="square" lIns="108000" tIns="108000" rIns="108000" bIns="108000" anchor="ctr" anchorCtr="0">
            <a:spAutoFit/>
          </a:bodyPr>
          <a:lstStyle/>
          <a:p>
            <a:r>
              <a:rPr lang="en-GB" dirty="0">
                <a:latin typeface="Twinkl" pitchFamily="2" charset="0"/>
              </a:rPr>
              <a:t>Unscramble these words that all contain a /r/ sound made with a ‘</a:t>
            </a:r>
            <a:r>
              <a:rPr lang="en-GB" dirty="0" err="1">
                <a:latin typeface="Twinkl" pitchFamily="2" charset="0"/>
              </a:rPr>
              <a:t>wr</a:t>
            </a:r>
            <a:r>
              <a:rPr lang="en-GB" dirty="0">
                <a:latin typeface="Twinkl" pitchFamily="2" charset="0"/>
              </a:rPr>
              <a:t>’.</a:t>
            </a:r>
          </a:p>
        </p:txBody>
      </p:sp>
      <p:sp>
        <p:nvSpPr>
          <p:cNvPr id="7" name="Rectangle 6"/>
          <p:cNvSpPr/>
          <p:nvPr/>
        </p:nvSpPr>
        <p:spPr>
          <a:xfrm>
            <a:off x="4572000" y="653344"/>
            <a:ext cx="403225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Spelling Focus – S17: Words with the /r/ sound spelt ‘</a:t>
            </a:r>
            <a:r>
              <a:rPr lang="en-GB" sz="1200" b="1" dirty="0" err="1">
                <a:solidFill>
                  <a:schemeClr val="bg1"/>
                </a:solidFill>
                <a:latin typeface="Twinkl" pitchFamily="2" charset="0"/>
              </a:rPr>
              <a:t>wr</a:t>
            </a:r>
            <a:r>
              <a:rPr lang="en-GB" sz="1200" b="1" dirty="0">
                <a:solidFill>
                  <a:schemeClr val="bg1"/>
                </a:solidFill>
                <a:latin typeface="Twinkl" pitchFamily="2" charset="0"/>
              </a:rPr>
              <a:t>’</a:t>
            </a:r>
          </a:p>
        </p:txBody>
      </p:sp>
      <p:graphicFrame>
        <p:nvGraphicFramePr>
          <p:cNvPr id="9" name="Table 8"/>
          <p:cNvGraphicFramePr>
            <a:graphicFrameLocks noGrp="1"/>
          </p:cNvGraphicFramePr>
          <p:nvPr>
            <p:extLst>
              <p:ext uri="{D42A27DB-BD31-4B8C-83A1-F6EECF244321}">
                <p14:modId xmlns:p14="http://schemas.microsoft.com/office/powerpoint/2010/main" val="1639699136"/>
              </p:ext>
            </p:extLst>
          </p:nvPr>
        </p:nvGraphicFramePr>
        <p:xfrm>
          <a:off x="1131835" y="3086060"/>
          <a:ext cx="3176432" cy="2528414"/>
        </p:xfrm>
        <a:graphic>
          <a:graphicData uri="http://schemas.openxmlformats.org/drawingml/2006/table">
            <a:tbl>
              <a:tblPr firstRow="1" bandRow="1">
                <a:tableStyleId>{5C22544A-7EE6-4342-B048-85BDC9FD1C3A}</a:tableStyleId>
              </a:tblPr>
              <a:tblGrid>
                <a:gridCol w="453776">
                  <a:extLst>
                    <a:ext uri="{9D8B030D-6E8A-4147-A177-3AD203B41FA5}">
                      <a16:colId xmlns:a16="http://schemas.microsoft.com/office/drawing/2014/main" val="20000"/>
                    </a:ext>
                  </a:extLst>
                </a:gridCol>
                <a:gridCol w="453776">
                  <a:extLst>
                    <a:ext uri="{9D8B030D-6E8A-4147-A177-3AD203B41FA5}">
                      <a16:colId xmlns:a16="http://schemas.microsoft.com/office/drawing/2014/main" val="20001"/>
                    </a:ext>
                  </a:extLst>
                </a:gridCol>
                <a:gridCol w="453776">
                  <a:extLst>
                    <a:ext uri="{9D8B030D-6E8A-4147-A177-3AD203B41FA5}">
                      <a16:colId xmlns:a16="http://schemas.microsoft.com/office/drawing/2014/main" val="20002"/>
                    </a:ext>
                  </a:extLst>
                </a:gridCol>
                <a:gridCol w="453776">
                  <a:extLst>
                    <a:ext uri="{9D8B030D-6E8A-4147-A177-3AD203B41FA5}">
                      <a16:colId xmlns:a16="http://schemas.microsoft.com/office/drawing/2014/main" val="20003"/>
                    </a:ext>
                  </a:extLst>
                </a:gridCol>
                <a:gridCol w="453776">
                  <a:extLst>
                    <a:ext uri="{9D8B030D-6E8A-4147-A177-3AD203B41FA5}">
                      <a16:colId xmlns:a16="http://schemas.microsoft.com/office/drawing/2014/main" val="20004"/>
                    </a:ext>
                  </a:extLst>
                </a:gridCol>
                <a:gridCol w="453776">
                  <a:extLst>
                    <a:ext uri="{9D8B030D-6E8A-4147-A177-3AD203B41FA5}">
                      <a16:colId xmlns:a16="http://schemas.microsoft.com/office/drawing/2014/main" val="20005"/>
                    </a:ext>
                  </a:extLst>
                </a:gridCol>
                <a:gridCol w="453776">
                  <a:extLst>
                    <a:ext uri="{9D8B030D-6E8A-4147-A177-3AD203B41FA5}">
                      <a16:colId xmlns:a16="http://schemas.microsoft.com/office/drawing/2014/main" val="20006"/>
                    </a:ext>
                  </a:extLst>
                </a:gridCol>
              </a:tblGrid>
              <a:tr h="397660">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err="1">
                          <a:solidFill>
                            <a:schemeClr val="tx1"/>
                          </a:solidFill>
                        </a:rPr>
                        <a:t>i</a:t>
                      </a: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t</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s</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4947">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7660">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o</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g</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n</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7609">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7660">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p</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a</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7609">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7660">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e</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e</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l</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s</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t</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extLst>
                  <a:ext uri="{0D108BD9-81ED-4DB2-BD59-A6C34878D82A}">
                    <a16:rowId xmlns:a16="http://schemas.microsoft.com/office/drawing/2014/main" val="10006"/>
                  </a:ext>
                </a:extLst>
              </a:tr>
              <a:tr h="237609">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48757542"/>
              </p:ext>
            </p:extLst>
          </p:nvPr>
        </p:nvGraphicFramePr>
        <p:xfrm>
          <a:off x="4999909" y="3425871"/>
          <a:ext cx="3176432" cy="804447"/>
        </p:xfrm>
        <a:graphic>
          <a:graphicData uri="http://schemas.openxmlformats.org/drawingml/2006/table">
            <a:tbl>
              <a:tblPr firstRow="1" bandRow="1">
                <a:tableStyleId>{5C22544A-7EE6-4342-B048-85BDC9FD1C3A}</a:tableStyleId>
              </a:tblPr>
              <a:tblGrid>
                <a:gridCol w="453776">
                  <a:extLst>
                    <a:ext uri="{9D8B030D-6E8A-4147-A177-3AD203B41FA5}">
                      <a16:colId xmlns:a16="http://schemas.microsoft.com/office/drawing/2014/main" val="20000"/>
                    </a:ext>
                  </a:extLst>
                </a:gridCol>
                <a:gridCol w="453776">
                  <a:extLst>
                    <a:ext uri="{9D8B030D-6E8A-4147-A177-3AD203B41FA5}">
                      <a16:colId xmlns:a16="http://schemas.microsoft.com/office/drawing/2014/main" val="20001"/>
                    </a:ext>
                  </a:extLst>
                </a:gridCol>
                <a:gridCol w="453776">
                  <a:extLst>
                    <a:ext uri="{9D8B030D-6E8A-4147-A177-3AD203B41FA5}">
                      <a16:colId xmlns:a16="http://schemas.microsoft.com/office/drawing/2014/main" val="20002"/>
                    </a:ext>
                  </a:extLst>
                </a:gridCol>
                <a:gridCol w="453776">
                  <a:extLst>
                    <a:ext uri="{9D8B030D-6E8A-4147-A177-3AD203B41FA5}">
                      <a16:colId xmlns:a16="http://schemas.microsoft.com/office/drawing/2014/main" val="20003"/>
                    </a:ext>
                  </a:extLst>
                </a:gridCol>
                <a:gridCol w="453776">
                  <a:extLst>
                    <a:ext uri="{9D8B030D-6E8A-4147-A177-3AD203B41FA5}">
                      <a16:colId xmlns:a16="http://schemas.microsoft.com/office/drawing/2014/main" val="20004"/>
                    </a:ext>
                  </a:extLst>
                </a:gridCol>
                <a:gridCol w="453776">
                  <a:extLst>
                    <a:ext uri="{9D8B030D-6E8A-4147-A177-3AD203B41FA5}">
                      <a16:colId xmlns:a16="http://schemas.microsoft.com/office/drawing/2014/main" val="20005"/>
                    </a:ext>
                  </a:extLst>
                </a:gridCol>
                <a:gridCol w="453776">
                  <a:extLst>
                    <a:ext uri="{9D8B030D-6E8A-4147-A177-3AD203B41FA5}">
                      <a16:colId xmlns:a16="http://schemas.microsoft.com/office/drawing/2014/main" val="20006"/>
                    </a:ext>
                  </a:extLst>
                </a:gridCol>
              </a:tblGrid>
              <a:tr h="428545">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7609">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6" name="Rectangle 15"/>
          <p:cNvSpPr>
            <a:spLocks/>
          </p:cNvSpPr>
          <p:nvPr/>
        </p:nvSpPr>
        <p:spPr>
          <a:xfrm>
            <a:off x="4883449" y="1904145"/>
            <a:ext cx="3260853" cy="1049106"/>
          </a:xfrm>
          <a:prstGeom prst="rect">
            <a:avLst/>
          </a:prstGeom>
          <a:noFill/>
        </p:spPr>
        <p:txBody>
          <a:bodyPr wrap="square" lIns="108000" tIns="108000" rIns="108000" bIns="108000" anchor="ctr" anchorCtr="0">
            <a:spAutoFit/>
          </a:bodyPr>
          <a:lstStyle/>
          <a:p>
            <a:pPr algn="ctr"/>
            <a:r>
              <a:rPr lang="en-GB" dirty="0">
                <a:latin typeface="Twinkl" pitchFamily="2" charset="0"/>
              </a:rPr>
              <a:t>The numbered squares will also make a /r/ sound spelt with ‘</a:t>
            </a:r>
            <a:r>
              <a:rPr lang="en-GB" dirty="0" err="1">
                <a:latin typeface="Twinkl" pitchFamily="2" charset="0"/>
              </a:rPr>
              <a:t>wr</a:t>
            </a:r>
            <a:r>
              <a:rPr lang="en-GB" dirty="0">
                <a:latin typeface="Twinkl" pitchFamily="2" charset="0"/>
              </a:rPr>
              <a:t>’ secret code word.</a:t>
            </a:r>
          </a:p>
        </p:txBody>
      </p:sp>
      <p:graphicFrame>
        <p:nvGraphicFramePr>
          <p:cNvPr id="17" name="Table 16"/>
          <p:cNvGraphicFramePr>
            <a:graphicFrameLocks noGrp="1"/>
          </p:cNvGraphicFramePr>
          <p:nvPr>
            <p:extLst>
              <p:ext uri="{D42A27DB-BD31-4B8C-83A1-F6EECF244321}">
                <p14:modId xmlns:p14="http://schemas.microsoft.com/office/powerpoint/2010/main" val="663568063"/>
              </p:ext>
            </p:extLst>
          </p:nvPr>
        </p:nvGraphicFramePr>
        <p:xfrm>
          <a:off x="1131835" y="3086060"/>
          <a:ext cx="3176432" cy="2528414"/>
        </p:xfrm>
        <a:graphic>
          <a:graphicData uri="http://schemas.openxmlformats.org/drawingml/2006/table">
            <a:tbl>
              <a:tblPr firstRow="1" bandRow="1">
                <a:tableStyleId>{5C22544A-7EE6-4342-B048-85BDC9FD1C3A}</a:tableStyleId>
              </a:tblPr>
              <a:tblGrid>
                <a:gridCol w="453776">
                  <a:extLst>
                    <a:ext uri="{9D8B030D-6E8A-4147-A177-3AD203B41FA5}">
                      <a16:colId xmlns:a16="http://schemas.microsoft.com/office/drawing/2014/main" val="20000"/>
                    </a:ext>
                  </a:extLst>
                </a:gridCol>
                <a:gridCol w="453776">
                  <a:extLst>
                    <a:ext uri="{9D8B030D-6E8A-4147-A177-3AD203B41FA5}">
                      <a16:colId xmlns:a16="http://schemas.microsoft.com/office/drawing/2014/main" val="20001"/>
                    </a:ext>
                  </a:extLst>
                </a:gridCol>
                <a:gridCol w="453776">
                  <a:extLst>
                    <a:ext uri="{9D8B030D-6E8A-4147-A177-3AD203B41FA5}">
                      <a16:colId xmlns:a16="http://schemas.microsoft.com/office/drawing/2014/main" val="20002"/>
                    </a:ext>
                  </a:extLst>
                </a:gridCol>
                <a:gridCol w="453776">
                  <a:extLst>
                    <a:ext uri="{9D8B030D-6E8A-4147-A177-3AD203B41FA5}">
                      <a16:colId xmlns:a16="http://schemas.microsoft.com/office/drawing/2014/main" val="20003"/>
                    </a:ext>
                  </a:extLst>
                </a:gridCol>
                <a:gridCol w="453776">
                  <a:extLst>
                    <a:ext uri="{9D8B030D-6E8A-4147-A177-3AD203B41FA5}">
                      <a16:colId xmlns:a16="http://schemas.microsoft.com/office/drawing/2014/main" val="20004"/>
                    </a:ext>
                  </a:extLst>
                </a:gridCol>
                <a:gridCol w="453776">
                  <a:extLst>
                    <a:ext uri="{9D8B030D-6E8A-4147-A177-3AD203B41FA5}">
                      <a16:colId xmlns:a16="http://schemas.microsoft.com/office/drawing/2014/main" val="20005"/>
                    </a:ext>
                  </a:extLst>
                </a:gridCol>
                <a:gridCol w="453776">
                  <a:extLst>
                    <a:ext uri="{9D8B030D-6E8A-4147-A177-3AD203B41FA5}">
                      <a16:colId xmlns:a16="http://schemas.microsoft.com/office/drawing/2014/main" val="20006"/>
                    </a:ext>
                  </a:extLst>
                </a:gridCol>
              </a:tblGrid>
              <a:tr h="397660">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4947">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2</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3</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7660">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7609">
                <a:tc>
                  <a:txBody>
                    <a:bodyPr/>
                    <a:lstStyle/>
                    <a:p>
                      <a:pPr algn="ctr"/>
                      <a:r>
                        <a:rPr lang="en-GB" sz="800" b="1" dirty="0">
                          <a:solidFill>
                            <a:schemeClr val="tx1"/>
                          </a:solidFill>
                        </a:rPr>
                        <a:t>1</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7660">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7609">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7660">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7609">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4</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5</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35307627"/>
              </p:ext>
            </p:extLst>
          </p:nvPr>
        </p:nvGraphicFramePr>
        <p:xfrm>
          <a:off x="1131835" y="3072553"/>
          <a:ext cx="3176432" cy="2528414"/>
        </p:xfrm>
        <a:graphic>
          <a:graphicData uri="http://schemas.openxmlformats.org/drawingml/2006/table">
            <a:tbl>
              <a:tblPr firstRow="1" bandRow="1">
                <a:tableStyleId>{5C22544A-7EE6-4342-B048-85BDC9FD1C3A}</a:tableStyleId>
              </a:tblPr>
              <a:tblGrid>
                <a:gridCol w="453776">
                  <a:extLst>
                    <a:ext uri="{9D8B030D-6E8A-4147-A177-3AD203B41FA5}">
                      <a16:colId xmlns:a16="http://schemas.microsoft.com/office/drawing/2014/main" val="20000"/>
                    </a:ext>
                  </a:extLst>
                </a:gridCol>
                <a:gridCol w="453776">
                  <a:extLst>
                    <a:ext uri="{9D8B030D-6E8A-4147-A177-3AD203B41FA5}">
                      <a16:colId xmlns:a16="http://schemas.microsoft.com/office/drawing/2014/main" val="20001"/>
                    </a:ext>
                  </a:extLst>
                </a:gridCol>
                <a:gridCol w="453776">
                  <a:extLst>
                    <a:ext uri="{9D8B030D-6E8A-4147-A177-3AD203B41FA5}">
                      <a16:colId xmlns:a16="http://schemas.microsoft.com/office/drawing/2014/main" val="20002"/>
                    </a:ext>
                  </a:extLst>
                </a:gridCol>
                <a:gridCol w="453776">
                  <a:extLst>
                    <a:ext uri="{9D8B030D-6E8A-4147-A177-3AD203B41FA5}">
                      <a16:colId xmlns:a16="http://schemas.microsoft.com/office/drawing/2014/main" val="20003"/>
                    </a:ext>
                  </a:extLst>
                </a:gridCol>
                <a:gridCol w="453776">
                  <a:extLst>
                    <a:ext uri="{9D8B030D-6E8A-4147-A177-3AD203B41FA5}">
                      <a16:colId xmlns:a16="http://schemas.microsoft.com/office/drawing/2014/main" val="20004"/>
                    </a:ext>
                  </a:extLst>
                </a:gridCol>
                <a:gridCol w="453776">
                  <a:extLst>
                    <a:ext uri="{9D8B030D-6E8A-4147-A177-3AD203B41FA5}">
                      <a16:colId xmlns:a16="http://schemas.microsoft.com/office/drawing/2014/main" val="20005"/>
                    </a:ext>
                  </a:extLst>
                </a:gridCol>
                <a:gridCol w="453776">
                  <a:extLst>
                    <a:ext uri="{9D8B030D-6E8A-4147-A177-3AD203B41FA5}">
                      <a16:colId xmlns:a16="http://schemas.microsoft.com/office/drawing/2014/main" val="20006"/>
                    </a:ext>
                  </a:extLst>
                </a:gridCol>
              </a:tblGrid>
              <a:tr h="397660">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i</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s</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t</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4947">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7660">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o</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n</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g</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7609">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7660">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a</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p</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7609">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7660">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e</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s</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t</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l</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e</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extLst>
                  <a:ext uri="{0D108BD9-81ED-4DB2-BD59-A6C34878D82A}">
                    <a16:rowId xmlns:a16="http://schemas.microsoft.com/office/drawing/2014/main" val="10006"/>
                  </a:ext>
                </a:extLst>
              </a:tr>
              <a:tr h="237609">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117588977"/>
              </p:ext>
            </p:extLst>
          </p:nvPr>
        </p:nvGraphicFramePr>
        <p:xfrm>
          <a:off x="4999909" y="3425871"/>
          <a:ext cx="3176432" cy="666154"/>
        </p:xfrm>
        <a:graphic>
          <a:graphicData uri="http://schemas.openxmlformats.org/drawingml/2006/table">
            <a:tbl>
              <a:tblPr firstRow="1" bandRow="1">
                <a:tableStyleId>{5C22544A-7EE6-4342-B048-85BDC9FD1C3A}</a:tableStyleId>
              </a:tblPr>
              <a:tblGrid>
                <a:gridCol w="453776">
                  <a:extLst>
                    <a:ext uri="{9D8B030D-6E8A-4147-A177-3AD203B41FA5}">
                      <a16:colId xmlns:a16="http://schemas.microsoft.com/office/drawing/2014/main" val="20000"/>
                    </a:ext>
                  </a:extLst>
                </a:gridCol>
                <a:gridCol w="453776">
                  <a:extLst>
                    <a:ext uri="{9D8B030D-6E8A-4147-A177-3AD203B41FA5}">
                      <a16:colId xmlns:a16="http://schemas.microsoft.com/office/drawing/2014/main" val="20001"/>
                    </a:ext>
                  </a:extLst>
                </a:gridCol>
                <a:gridCol w="453776">
                  <a:extLst>
                    <a:ext uri="{9D8B030D-6E8A-4147-A177-3AD203B41FA5}">
                      <a16:colId xmlns:a16="http://schemas.microsoft.com/office/drawing/2014/main" val="20002"/>
                    </a:ext>
                  </a:extLst>
                </a:gridCol>
                <a:gridCol w="453776">
                  <a:extLst>
                    <a:ext uri="{9D8B030D-6E8A-4147-A177-3AD203B41FA5}">
                      <a16:colId xmlns:a16="http://schemas.microsoft.com/office/drawing/2014/main" val="20003"/>
                    </a:ext>
                  </a:extLst>
                </a:gridCol>
                <a:gridCol w="453776">
                  <a:extLst>
                    <a:ext uri="{9D8B030D-6E8A-4147-A177-3AD203B41FA5}">
                      <a16:colId xmlns:a16="http://schemas.microsoft.com/office/drawing/2014/main" val="20004"/>
                    </a:ext>
                  </a:extLst>
                </a:gridCol>
                <a:gridCol w="453776">
                  <a:extLst>
                    <a:ext uri="{9D8B030D-6E8A-4147-A177-3AD203B41FA5}">
                      <a16:colId xmlns:a16="http://schemas.microsoft.com/office/drawing/2014/main" val="20005"/>
                    </a:ext>
                  </a:extLst>
                </a:gridCol>
                <a:gridCol w="453776">
                  <a:extLst>
                    <a:ext uri="{9D8B030D-6E8A-4147-A177-3AD203B41FA5}">
                      <a16:colId xmlns:a16="http://schemas.microsoft.com/office/drawing/2014/main" val="20006"/>
                    </a:ext>
                  </a:extLst>
                </a:gridCol>
              </a:tblGrid>
              <a:tr h="428545">
                <a:tc gridSpan="7">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hMerge="1">
                  <a:txBody>
                    <a:bodyPr/>
                    <a:lstStyle/>
                    <a:p>
                      <a:endParaRPr lang="en-GB"/>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hMerge="1">
                  <a:txBody>
                    <a:bodyPr/>
                    <a:lstStyle/>
                    <a:p>
                      <a:endParaRPr lang="en-GB"/>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hMerge="1">
                  <a:txBody>
                    <a:bodyPr/>
                    <a:lstStyle/>
                    <a:p>
                      <a:endParaRPr lang="en-GB"/>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hMerge="1">
                  <a:txBody>
                    <a:bodyPr/>
                    <a:lstStyle/>
                    <a:p>
                      <a:endParaRPr lang="en-GB" dirty="0"/>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hMerge="1">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7609">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1</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2</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3</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4</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5</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5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5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extLst>
              <p:ext uri="{D42A27DB-BD31-4B8C-83A1-F6EECF244321}">
                <p14:modId xmlns:p14="http://schemas.microsoft.com/office/powerpoint/2010/main" val="3701327696"/>
              </p:ext>
            </p:extLst>
          </p:nvPr>
        </p:nvGraphicFramePr>
        <p:xfrm>
          <a:off x="4999909" y="3425871"/>
          <a:ext cx="3176432" cy="804447"/>
        </p:xfrm>
        <a:graphic>
          <a:graphicData uri="http://schemas.openxmlformats.org/drawingml/2006/table">
            <a:tbl>
              <a:tblPr firstRow="1" bandRow="1">
                <a:tableStyleId>{5C22544A-7EE6-4342-B048-85BDC9FD1C3A}</a:tableStyleId>
              </a:tblPr>
              <a:tblGrid>
                <a:gridCol w="453776">
                  <a:extLst>
                    <a:ext uri="{9D8B030D-6E8A-4147-A177-3AD203B41FA5}">
                      <a16:colId xmlns:a16="http://schemas.microsoft.com/office/drawing/2014/main" val="20000"/>
                    </a:ext>
                  </a:extLst>
                </a:gridCol>
                <a:gridCol w="453776">
                  <a:extLst>
                    <a:ext uri="{9D8B030D-6E8A-4147-A177-3AD203B41FA5}">
                      <a16:colId xmlns:a16="http://schemas.microsoft.com/office/drawing/2014/main" val="20001"/>
                    </a:ext>
                  </a:extLst>
                </a:gridCol>
                <a:gridCol w="453776">
                  <a:extLst>
                    <a:ext uri="{9D8B030D-6E8A-4147-A177-3AD203B41FA5}">
                      <a16:colId xmlns:a16="http://schemas.microsoft.com/office/drawing/2014/main" val="20002"/>
                    </a:ext>
                  </a:extLst>
                </a:gridCol>
                <a:gridCol w="453776">
                  <a:extLst>
                    <a:ext uri="{9D8B030D-6E8A-4147-A177-3AD203B41FA5}">
                      <a16:colId xmlns:a16="http://schemas.microsoft.com/office/drawing/2014/main" val="20003"/>
                    </a:ext>
                  </a:extLst>
                </a:gridCol>
                <a:gridCol w="453776">
                  <a:extLst>
                    <a:ext uri="{9D8B030D-6E8A-4147-A177-3AD203B41FA5}">
                      <a16:colId xmlns:a16="http://schemas.microsoft.com/office/drawing/2014/main" val="20004"/>
                    </a:ext>
                  </a:extLst>
                </a:gridCol>
                <a:gridCol w="453776">
                  <a:extLst>
                    <a:ext uri="{9D8B030D-6E8A-4147-A177-3AD203B41FA5}">
                      <a16:colId xmlns:a16="http://schemas.microsoft.com/office/drawing/2014/main" val="20005"/>
                    </a:ext>
                  </a:extLst>
                </a:gridCol>
                <a:gridCol w="453776">
                  <a:extLst>
                    <a:ext uri="{9D8B030D-6E8A-4147-A177-3AD203B41FA5}">
                      <a16:colId xmlns:a16="http://schemas.microsoft.com/office/drawing/2014/main" val="20006"/>
                    </a:ext>
                  </a:extLst>
                </a:gridCol>
              </a:tblGrid>
              <a:tr h="428545">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7609">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5" name="Flowchart: Delay 14"/>
          <p:cNvSpPr/>
          <p:nvPr/>
        </p:nvSpPr>
        <p:spPr>
          <a:xfrm>
            <a:off x="1089625" y="604302"/>
            <a:ext cx="445680" cy="421568"/>
          </a:xfrm>
          <a:prstGeom prst="flowChartDelay">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572000" y="604302"/>
            <a:ext cx="445680" cy="421568"/>
          </a:xfrm>
          <a:prstGeom prst="flowChartDelay">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965700" y="604302"/>
            <a:ext cx="3689350" cy="422405"/>
          </a:xfrm>
          <a:prstGeom prst="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1</a:t>
            </a:r>
            <a:endParaRPr lang="en-GB" dirty="0">
              <a:solidFill>
                <a:schemeClr val="bg1"/>
              </a:solidFill>
            </a:endParaRPr>
          </a:p>
        </p:txBody>
      </p:sp>
      <p:sp>
        <p:nvSpPr>
          <p:cNvPr id="6" name="Rectangle 5"/>
          <p:cNvSpPr>
            <a:spLocks/>
          </p:cNvSpPr>
          <p:nvPr/>
        </p:nvSpPr>
        <p:spPr>
          <a:xfrm>
            <a:off x="1089625" y="1904145"/>
            <a:ext cx="3260853" cy="1049106"/>
          </a:xfrm>
          <a:prstGeom prst="rect">
            <a:avLst/>
          </a:prstGeom>
          <a:noFill/>
        </p:spPr>
        <p:txBody>
          <a:bodyPr wrap="square" lIns="108000" tIns="108000" rIns="108000" bIns="108000" anchor="ctr" anchorCtr="0">
            <a:spAutoFit/>
          </a:bodyPr>
          <a:lstStyle/>
          <a:p>
            <a:r>
              <a:rPr lang="en-GB" dirty="0">
                <a:latin typeface="Twinkl" pitchFamily="2" charset="0"/>
              </a:rPr>
              <a:t>Unscramble these words that all contain a /r/ sound made with a ‘</a:t>
            </a:r>
            <a:r>
              <a:rPr lang="en-GB" dirty="0" err="1">
                <a:latin typeface="Twinkl" pitchFamily="2" charset="0"/>
              </a:rPr>
              <a:t>wr</a:t>
            </a:r>
            <a:r>
              <a:rPr lang="en-GB" dirty="0">
                <a:latin typeface="Twinkl" pitchFamily="2" charset="0"/>
              </a:rPr>
              <a:t>’.</a:t>
            </a:r>
          </a:p>
        </p:txBody>
      </p:sp>
      <p:sp>
        <p:nvSpPr>
          <p:cNvPr id="7" name="Rectangle 6"/>
          <p:cNvSpPr/>
          <p:nvPr/>
        </p:nvSpPr>
        <p:spPr>
          <a:xfrm>
            <a:off x="4572000" y="653344"/>
            <a:ext cx="403225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Spelling Focus – S17: Words with the /r/ sound spelt ‘</a:t>
            </a:r>
            <a:r>
              <a:rPr lang="en-GB" sz="1200" b="1" dirty="0" err="1">
                <a:solidFill>
                  <a:schemeClr val="bg1"/>
                </a:solidFill>
                <a:latin typeface="Twinkl" pitchFamily="2" charset="0"/>
              </a:rPr>
              <a:t>wr</a:t>
            </a:r>
            <a:r>
              <a:rPr lang="en-GB" sz="1200" b="1" dirty="0">
                <a:solidFill>
                  <a:schemeClr val="bg1"/>
                </a:solidFill>
                <a:latin typeface="Twinkl" pitchFamily="2" charset="0"/>
              </a:rPr>
              <a:t>’</a:t>
            </a:r>
          </a:p>
        </p:txBody>
      </p:sp>
      <p:graphicFrame>
        <p:nvGraphicFramePr>
          <p:cNvPr id="9" name="Table 8"/>
          <p:cNvGraphicFramePr>
            <a:graphicFrameLocks noGrp="1"/>
          </p:cNvGraphicFramePr>
          <p:nvPr>
            <p:extLst/>
          </p:nvPr>
        </p:nvGraphicFramePr>
        <p:xfrm>
          <a:off x="1131835" y="3086060"/>
          <a:ext cx="3176432" cy="2528414"/>
        </p:xfrm>
        <a:graphic>
          <a:graphicData uri="http://schemas.openxmlformats.org/drawingml/2006/table">
            <a:tbl>
              <a:tblPr firstRow="1" bandRow="1">
                <a:tableStyleId>{5C22544A-7EE6-4342-B048-85BDC9FD1C3A}</a:tableStyleId>
              </a:tblPr>
              <a:tblGrid>
                <a:gridCol w="453776">
                  <a:extLst>
                    <a:ext uri="{9D8B030D-6E8A-4147-A177-3AD203B41FA5}">
                      <a16:colId xmlns:a16="http://schemas.microsoft.com/office/drawing/2014/main" val="20000"/>
                    </a:ext>
                  </a:extLst>
                </a:gridCol>
                <a:gridCol w="453776">
                  <a:extLst>
                    <a:ext uri="{9D8B030D-6E8A-4147-A177-3AD203B41FA5}">
                      <a16:colId xmlns:a16="http://schemas.microsoft.com/office/drawing/2014/main" val="20001"/>
                    </a:ext>
                  </a:extLst>
                </a:gridCol>
                <a:gridCol w="453776">
                  <a:extLst>
                    <a:ext uri="{9D8B030D-6E8A-4147-A177-3AD203B41FA5}">
                      <a16:colId xmlns:a16="http://schemas.microsoft.com/office/drawing/2014/main" val="20002"/>
                    </a:ext>
                  </a:extLst>
                </a:gridCol>
                <a:gridCol w="453776">
                  <a:extLst>
                    <a:ext uri="{9D8B030D-6E8A-4147-A177-3AD203B41FA5}">
                      <a16:colId xmlns:a16="http://schemas.microsoft.com/office/drawing/2014/main" val="20003"/>
                    </a:ext>
                  </a:extLst>
                </a:gridCol>
                <a:gridCol w="453776">
                  <a:extLst>
                    <a:ext uri="{9D8B030D-6E8A-4147-A177-3AD203B41FA5}">
                      <a16:colId xmlns:a16="http://schemas.microsoft.com/office/drawing/2014/main" val="20004"/>
                    </a:ext>
                  </a:extLst>
                </a:gridCol>
                <a:gridCol w="453776">
                  <a:extLst>
                    <a:ext uri="{9D8B030D-6E8A-4147-A177-3AD203B41FA5}">
                      <a16:colId xmlns:a16="http://schemas.microsoft.com/office/drawing/2014/main" val="20005"/>
                    </a:ext>
                  </a:extLst>
                </a:gridCol>
                <a:gridCol w="453776">
                  <a:extLst>
                    <a:ext uri="{9D8B030D-6E8A-4147-A177-3AD203B41FA5}">
                      <a16:colId xmlns:a16="http://schemas.microsoft.com/office/drawing/2014/main" val="20006"/>
                    </a:ext>
                  </a:extLst>
                </a:gridCol>
              </a:tblGrid>
              <a:tr h="397660">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err="1">
                          <a:solidFill>
                            <a:schemeClr val="tx1"/>
                          </a:solidFill>
                        </a:rPr>
                        <a:t>i</a:t>
                      </a: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t</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s</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4947">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7660">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o</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g</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n</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7609">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7660">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p</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a</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7609">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7660">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e</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e</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l</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s</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t</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extLst>
                  <a:ext uri="{0D108BD9-81ED-4DB2-BD59-A6C34878D82A}">
                    <a16:rowId xmlns:a16="http://schemas.microsoft.com/office/drawing/2014/main" val="10006"/>
                  </a:ext>
                </a:extLst>
              </a:tr>
              <a:tr h="237609">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13" name="Table 12"/>
          <p:cNvGraphicFramePr>
            <a:graphicFrameLocks noGrp="1"/>
          </p:cNvGraphicFramePr>
          <p:nvPr>
            <p:extLst/>
          </p:nvPr>
        </p:nvGraphicFramePr>
        <p:xfrm>
          <a:off x="4999909" y="3425871"/>
          <a:ext cx="3176432" cy="666154"/>
        </p:xfrm>
        <a:graphic>
          <a:graphicData uri="http://schemas.openxmlformats.org/drawingml/2006/table">
            <a:tbl>
              <a:tblPr firstRow="1" bandRow="1">
                <a:tableStyleId>{5C22544A-7EE6-4342-B048-85BDC9FD1C3A}</a:tableStyleId>
              </a:tblPr>
              <a:tblGrid>
                <a:gridCol w="453776">
                  <a:extLst>
                    <a:ext uri="{9D8B030D-6E8A-4147-A177-3AD203B41FA5}">
                      <a16:colId xmlns:a16="http://schemas.microsoft.com/office/drawing/2014/main" val="20000"/>
                    </a:ext>
                  </a:extLst>
                </a:gridCol>
                <a:gridCol w="453776">
                  <a:extLst>
                    <a:ext uri="{9D8B030D-6E8A-4147-A177-3AD203B41FA5}">
                      <a16:colId xmlns:a16="http://schemas.microsoft.com/office/drawing/2014/main" val="20001"/>
                    </a:ext>
                  </a:extLst>
                </a:gridCol>
                <a:gridCol w="453776">
                  <a:extLst>
                    <a:ext uri="{9D8B030D-6E8A-4147-A177-3AD203B41FA5}">
                      <a16:colId xmlns:a16="http://schemas.microsoft.com/office/drawing/2014/main" val="20002"/>
                    </a:ext>
                  </a:extLst>
                </a:gridCol>
                <a:gridCol w="453776">
                  <a:extLst>
                    <a:ext uri="{9D8B030D-6E8A-4147-A177-3AD203B41FA5}">
                      <a16:colId xmlns:a16="http://schemas.microsoft.com/office/drawing/2014/main" val="20003"/>
                    </a:ext>
                  </a:extLst>
                </a:gridCol>
                <a:gridCol w="453776">
                  <a:extLst>
                    <a:ext uri="{9D8B030D-6E8A-4147-A177-3AD203B41FA5}">
                      <a16:colId xmlns:a16="http://schemas.microsoft.com/office/drawing/2014/main" val="20004"/>
                    </a:ext>
                  </a:extLst>
                </a:gridCol>
                <a:gridCol w="453776">
                  <a:extLst>
                    <a:ext uri="{9D8B030D-6E8A-4147-A177-3AD203B41FA5}">
                      <a16:colId xmlns:a16="http://schemas.microsoft.com/office/drawing/2014/main" val="20005"/>
                    </a:ext>
                  </a:extLst>
                </a:gridCol>
                <a:gridCol w="453776">
                  <a:extLst>
                    <a:ext uri="{9D8B030D-6E8A-4147-A177-3AD203B41FA5}">
                      <a16:colId xmlns:a16="http://schemas.microsoft.com/office/drawing/2014/main" val="20006"/>
                    </a:ext>
                  </a:extLst>
                </a:gridCol>
              </a:tblGrid>
              <a:tr h="428545">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7609">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1</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2</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3</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4</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5</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6" name="Rectangle 15"/>
          <p:cNvSpPr>
            <a:spLocks/>
          </p:cNvSpPr>
          <p:nvPr/>
        </p:nvSpPr>
        <p:spPr>
          <a:xfrm>
            <a:off x="4883449" y="1904145"/>
            <a:ext cx="3260853" cy="1049106"/>
          </a:xfrm>
          <a:prstGeom prst="rect">
            <a:avLst/>
          </a:prstGeom>
          <a:noFill/>
        </p:spPr>
        <p:txBody>
          <a:bodyPr wrap="square" lIns="108000" tIns="108000" rIns="108000" bIns="108000" anchor="ctr" anchorCtr="0">
            <a:spAutoFit/>
          </a:bodyPr>
          <a:lstStyle/>
          <a:p>
            <a:pPr algn="ctr"/>
            <a:r>
              <a:rPr lang="en-GB" dirty="0">
                <a:latin typeface="Twinkl" pitchFamily="2" charset="0"/>
              </a:rPr>
              <a:t>The numbered squares will also make a /r/ sound spelt with ‘</a:t>
            </a:r>
            <a:r>
              <a:rPr lang="en-GB" dirty="0" err="1">
                <a:latin typeface="Twinkl" pitchFamily="2" charset="0"/>
              </a:rPr>
              <a:t>wr</a:t>
            </a:r>
            <a:r>
              <a:rPr lang="en-GB" dirty="0">
                <a:latin typeface="Twinkl" pitchFamily="2" charset="0"/>
              </a:rPr>
              <a:t>’ secret code word.</a:t>
            </a:r>
          </a:p>
        </p:txBody>
      </p:sp>
      <p:graphicFrame>
        <p:nvGraphicFramePr>
          <p:cNvPr id="17" name="Table 16"/>
          <p:cNvGraphicFramePr>
            <a:graphicFrameLocks noGrp="1"/>
          </p:cNvGraphicFramePr>
          <p:nvPr>
            <p:extLst/>
          </p:nvPr>
        </p:nvGraphicFramePr>
        <p:xfrm>
          <a:off x="1131835" y="3086060"/>
          <a:ext cx="3176432" cy="2528414"/>
        </p:xfrm>
        <a:graphic>
          <a:graphicData uri="http://schemas.openxmlformats.org/drawingml/2006/table">
            <a:tbl>
              <a:tblPr firstRow="1" bandRow="1">
                <a:tableStyleId>{5C22544A-7EE6-4342-B048-85BDC9FD1C3A}</a:tableStyleId>
              </a:tblPr>
              <a:tblGrid>
                <a:gridCol w="453776">
                  <a:extLst>
                    <a:ext uri="{9D8B030D-6E8A-4147-A177-3AD203B41FA5}">
                      <a16:colId xmlns:a16="http://schemas.microsoft.com/office/drawing/2014/main" val="20000"/>
                    </a:ext>
                  </a:extLst>
                </a:gridCol>
                <a:gridCol w="453776">
                  <a:extLst>
                    <a:ext uri="{9D8B030D-6E8A-4147-A177-3AD203B41FA5}">
                      <a16:colId xmlns:a16="http://schemas.microsoft.com/office/drawing/2014/main" val="20001"/>
                    </a:ext>
                  </a:extLst>
                </a:gridCol>
                <a:gridCol w="453776">
                  <a:extLst>
                    <a:ext uri="{9D8B030D-6E8A-4147-A177-3AD203B41FA5}">
                      <a16:colId xmlns:a16="http://schemas.microsoft.com/office/drawing/2014/main" val="20002"/>
                    </a:ext>
                  </a:extLst>
                </a:gridCol>
                <a:gridCol w="453776">
                  <a:extLst>
                    <a:ext uri="{9D8B030D-6E8A-4147-A177-3AD203B41FA5}">
                      <a16:colId xmlns:a16="http://schemas.microsoft.com/office/drawing/2014/main" val="20003"/>
                    </a:ext>
                  </a:extLst>
                </a:gridCol>
                <a:gridCol w="453776">
                  <a:extLst>
                    <a:ext uri="{9D8B030D-6E8A-4147-A177-3AD203B41FA5}">
                      <a16:colId xmlns:a16="http://schemas.microsoft.com/office/drawing/2014/main" val="20004"/>
                    </a:ext>
                  </a:extLst>
                </a:gridCol>
                <a:gridCol w="453776">
                  <a:extLst>
                    <a:ext uri="{9D8B030D-6E8A-4147-A177-3AD203B41FA5}">
                      <a16:colId xmlns:a16="http://schemas.microsoft.com/office/drawing/2014/main" val="20005"/>
                    </a:ext>
                  </a:extLst>
                </a:gridCol>
                <a:gridCol w="453776">
                  <a:extLst>
                    <a:ext uri="{9D8B030D-6E8A-4147-A177-3AD203B41FA5}">
                      <a16:colId xmlns:a16="http://schemas.microsoft.com/office/drawing/2014/main" val="20006"/>
                    </a:ext>
                  </a:extLst>
                </a:gridCol>
              </a:tblGrid>
              <a:tr h="397660">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4947">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2</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3</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7660">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7609">
                <a:tc>
                  <a:txBody>
                    <a:bodyPr/>
                    <a:lstStyle/>
                    <a:p>
                      <a:pPr algn="ctr"/>
                      <a:r>
                        <a:rPr lang="en-GB" sz="800" b="1" dirty="0">
                          <a:solidFill>
                            <a:schemeClr val="tx1"/>
                          </a:solidFill>
                        </a:rPr>
                        <a:t>1</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7660">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7609">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7660">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7609">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4</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5</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9" name="Rectangle 18"/>
          <p:cNvSpPr>
            <a:spLocks/>
          </p:cNvSpPr>
          <p:nvPr/>
        </p:nvSpPr>
        <p:spPr>
          <a:xfrm>
            <a:off x="4883449" y="4564645"/>
            <a:ext cx="3260853" cy="772107"/>
          </a:xfrm>
          <a:prstGeom prst="rect">
            <a:avLst/>
          </a:prstGeom>
          <a:noFill/>
        </p:spPr>
        <p:txBody>
          <a:bodyPr wrap="square" lIns="108000" tIns="108000" rIns="108000" bIns="108000" anchor="ctr" anchorCtr="0">
            <a:spAutoFit/>
          </a:bodyPr>
          <a:lstStyle/>
          <a:p>
            <a:pPr algn="ctr"/>
            <a:r>
              <a:rPr lang="en-GB" dirty="0">
                <a:latin typeface="Twinkl" pitchFamily="2" charset="0"/>
              </a:rPr>
              <a:t>Now, use the secret code word in a command sentence.</a:t>
            </a:r>
          </a:p>
        </p:txBody>
      </p:sp>
      <p:graphicFrame>
        <p:nvGraphicFramePr>
          <p:cNvPr id="25" name="Table 24"/>
          <p:cNvGraphicFramePr>
            <a:graphicFrameLocks noGrp="1"/>
          </p:cNvGraphicFramePr>
          <p:nvPr>
            <p:extLst/>
          </p:nvPr>
        </p:nvGraphicFramePr>
        <p:xfrm>
          <a:off x="1131835" y="3072553"/>
          <a:ext cx="3176432" cy="2528414"/>
        </p:xfrm>
        <a:graphic>
          <a:graphicData uri="http://schemas.openxmlformats.org/drawingml/2006/table">
            <a:tbl>
              <a:tblPr firstRow="1" bandRow="1">
                <a:tableStyleId>{5C22544A-7EE6-4342-B048-85BDC9FD1C3A}</a:tableStyleId>
              </a:tblPr>
              <a:tblGrid>
                <a:gridCol w="453776">
                  <a:extLst>
                    <a:ext uri="{9D8B030D-6E8A-4147-A177-3AD203B41FA5}">
                      <a16:colId xmlns:a16="http://schemas.microsoft.com/office/drawing/2014/main" val="20000"/>
                    </a:ext>
                  </a:extLst>
                </a:gridCol>
                <a:gridCol w="453776">
                  <a:extLst>
                    <a:ext uri="{9D8B030D-6E8A-4147-A177-3AD203B41FA5}">
                      <a16:colId xmlns:a16="http://schemas.microsoft.com/office/drawing/2014/main" val="20001"/>
                    </a:ext>
                  </a:extLst>
                </a:gridCol>
                <a:gridCol w="453776">
                  <a:extLst>
                    <a:ext uri="{9D8B030D-6E8A-4147-A177-3AD203B41FA5}">
                      <a16:colId xmlns:a16="http://schemas.microsoft.com/office/drawing/2014/main" val="20002"/>
                    </a:ext>
                  </a:extLst>
                </a:gridCol>
                <a:gridCol w="453776">
                  <a:extLst>
                    <a:ext uri="{9D8B030D-6E8A-4147-A177-3AD203B41FA5}">
                      <a16:colId xmlns:a16="http://schemas.microsoft.com/office/drawing/2014/main" val="20003"/>
                    </a:ext>
                  </a:extLst>
                </a:gridCol>
                <a:gridCol w="453776">
                  <a:extLst>
                    <a:ext uri="{9D8B030D-6E8A-4147-A177-3AD203B41FA5}">
                      <a16:colId xmlns:a16="http://schemas.microsoft.com/office/drawing/2014/main" val="20004"/>
                    </a:ext>
                  </a:extLst>
                </a:gridCol>
                <a:gridCol w="453776">
                  <a:extLst>
                    <a:ext uri="{9D8B030D-6E8A-4147-A177-3AD203B41FA5}">
                      <a16:colId xmlns:a16="http://schemas.microsoft.com/office/drawing/2014/main" val="20005"/>
                    </a:ext>
                  </a:extLst>
                </a:gridCol>
                <a:gridCol w="453776">
                  <a:extLst>
                    <a:ext uri="{9D8B030D-6E8A-4147-A177-3AD203B41FA5}">
                      <a16:colId xmlns:a16="http://schemas.microsoft.com/office/drawing/2014/main" val="20006"/>
                    </a:ext>
                  </a:extLst>
                </a:gridCol>
              </a:tblGrid>
              <a:tr h="397660">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i</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s</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t</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4947">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7660">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o</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n</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g</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7609">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7660">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a</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p</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7609">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7660">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e</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s</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t</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l</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tc>
                  <a:txBody>
                    <a:bodyPr/>
                    <a:lstStyle/>
                    <a:p>
                      <a:pPr algn="ctr"/>
                      <a:r>
                        <a:rPr lang="en-GB" sz="1900" b="1" dirty="0">
                          <a:solidFill>
                            <a:schemeClr val="tx1"/>
                          </a:solidFill>
                        </a:rPr>
                        <a:t>e</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D7E8"/>
                    </a:solidFill>
                  </a:tcPr>
                </a:tc>
                <a:extLst>
                  <a:ext uri="{0D108BD9-81ED-4DB2-BD59-A6C34878D82A}">
                    <a16:rowId xmlns:a16="http://schemas.microsoft.com/office/drawing/2014/main" val="10006"/>
                  </a:ext>
                </a:extLst>
              </a:tr>
              <a:tr h="237609">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24" name="Title 20"/>
          <p:cNvSpPr txBox="1">
            <a:spLocks/>
          </p:cNvSpPr>
          <p:nvPr/>
        </p:nvSpPr>
        <p:spPr>
          <a:xfrm>
            <a:off x="457198" y="1027543"/>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3600" dirty="0">
                <a:latin typeface="Twinkl" pitchFamily="2" charset="0"/>
              </a:rPr>
              <a:t>Word Scramble Puzzle - Answers</a:t>
            </a:r>
            <a:endParaRPr lang="en-GB" sz="3600" dirty="0"/>
          </a:p>
        </p:txBody>
      </p:sp>
      <p:graphicFrame>
        <p:nvGraphicFramePr>
          <p:cNvPr id="28" name="Table 27"/>
          <p:cNvGraphicFramePr>
            <a:graphicFrameLocks noGrp="1"/>
          </p:cNvGraphicFramePr>
          <p:nvPr>
            <p:extLst>
              <p:ext uri="{D42A27DB-BD31-4B8C-83A1-F6EECF244321}">
                <p14:modId xmlns:p14="http://schemas.microsoft.com/office/powerpoint/2010/main" val="1115292114"/>
              </p:ext>
            </p:extLst>
          </p:nvPr>
        </p:nvGraphicFramePr>
        <p:xfrm>
          <a:off x="4999909" y="3425871"/>
          <a:ext cx="3176432" cy="666154"/>
        </p:xfrm>
        <a:graphic>
          <a:graphicData uri="http://schemas.openxmlformats.org/drawingml/2006/table">
            <a:tbl>
              <a:tblPr firstRow="1" bandRow="1">
                <a:tableStyleId>{5C22544A-7EE6-4342-B048-85BDC9FD1C3A}</a:tableStyleId>
              </a:tblPr>
              <a:tblGrid>
                <a:gridCol w="453776">
                  <a:extLst>
                    <a:ext uri="{9D8B030D-6E8A-4147-A177-3AD203B41FA5}">
                      <a16:colId xmlns:a16="http://schemas.microsoft.com/office/drawing/2014/main" val="20000"/>
                    </a:ext>
                  </a:extLst>
                </a:gridCol>
                <a:gridCol w="453776">
                  <a:extLst>
                    <a:ext uri="{9D8B030D-6E8A-4147-A177-3AD203B41FA5}">
                      <a16:colId xmlns:a16="http://schemas.microsoft.com/office/drawing/2014/main" val="20001"/>
                    </a:ext>
                  </a:extLst>
                </a:gridCol>
                <a:gridCol w="453776">
                  <a:extLst>
                    <a:ext uri="{9D8B030D-6E8A-4147-A177-3AD203B41FA5}">
                      <a16:colId xmlns:a16="http://schemas.microsoft.com/office/drawing/2014/main" val="20002"/>
                    </a:ext>
                  </a:extLst>
                </a:gridCol>
                <a:gridCol w="453776">
                  <a:extLst>
                    <a:ext uri="{9D8B030D-6E8A-4147-A177-3AD203B41FA5}">
                      <a16:colId xmlns:a16="http://schemas.microsoft.com/office/drawing/2014/main" val="20003"/>
                    </a:ext>
                  </a:extLst>
                </a:gridCol>
                <a:gridCol w="453776">
                  <a:extLst>
                    <a:ext uri="{9D8B030D-6E8A-4147-A177-3AD203B41FA5}">
                      <a16:colId xmlns:a16="http://schemas.microsoft.com/office/drawing/2014/main" val="20004"/>
                    </a:ext>
                  </a:extLst>
                </a:gridCol>
                <a:gridCol w="453776">
                  <a:extLst>
                    <a:ext uri="{9D8B030D-6E8A-4147-A177-3AD203B41FA5}">
                      <a16:colId xmlns:a16="http://schemas.microsoft.com/office/drawing/2014/main" val="20005"/>
                    </a:ext>
                  </a:extLst>
                </a:gridCol>
                <a:gridCol w="453776">
                  <a:extLst>
                    <a:ext uri="{9D8B030D-6E8A-4147-A177-3AD203B41FA5}">
                      <a16:colId xmlns:a16="http://schemas.microsoft.com/office/drawing/2014/main" val="20006"/>
                    </a:ext>
                  </a:extLst>
                </a:gridCol>
              </a:tblGrid>
              <a:tr h="428545">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900" b="1" dirty="0">
                          <a:solidFill>
                            <a:schemeClr val="tx1"/>
                          </a:solidFill>
                        </a:rPr>
                        <a:t>w</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r</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err="1">
                          <a:solidFill>
                            <a:schemeClr val="tx1"/>
                          </a:solidFill>
                        </a:rPr>
                        <a:t>i</a:t>
                      </a:r>
                      <a:endParaRPr lang="en-GB" sz="19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t</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r>
                        <a:rPr lang="en-GB" sz="1900" b="1" dirty="0">
                          <a:solidFill>
                            <a:schemeClr val="tx1"/>
                          </a:solidFill>
                        </a:rPr>
                        <a:t>e</a:t>
                      </a:r>
                    </a:p>
                  </a:txBody>
                  <a:tcPr marL="101583" marR="101583" marT="50791" marB="507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BCD9"/>
                    </a:solidFill>
                  </a:tcPr>
                </a:tc>
                <a:tc>
                  <a:txBody>
                    <a:bodyPr/>
                    <a:lstStyle/>
                    <a:p>
                      <a:pPr algn="ctr"/>
                      <a:endParaRPr lang="en-GB" sz="800" b="1" dirty="0">
                        <a:solidFill>
                          <a:schemeClr val="tx1"/>
                        </a:solidFill>
                      </a:endParaRPr>
                    </a:p>
                  </a:txBody>
                  <a:tcPr marL="101583" marR="101583" marT="50791" marB="50791"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7609">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1</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2</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3</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4</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solidFill>
                            <a:schemeClr val="tx1"/>
                          </a:solidFill>
                        </a:rPr>
                        <a:t>5</a:t>
                      </a: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1" dirty="0">
                        <a:solidFill>
                          <a:schemeClr val="tx1"/>
                        </a:solidFill>
                      </a:endParaRPr>
                    </a:p>
                  </a:txBody>
                  <a:tcPr marL="101583" marR="101583" marT="50791" marB="507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9710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5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405870" y="604302"/>
            <a:ext cx="445680" cy="421568"/>
          </a:xfrm>
          <a:prstGeom prst="flowChartDelay">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851550" y="604302"/>
            <a:ext cx="3803500" cy="422405"/>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1032305"/>
            <a:ext cx="8220075" cy="994306"/>
          </a:xfrm>
        </p:spPr>
        <p:txBody>
          <a:bodyPr/>
          <a:lstStyle/>
          <a:p>
            <a:r>
              <a:rPr lang="en-GB" sz="3600" dirty="0">
                <a:latin typeface="Twinkl" pitchFamily="2" charset="0"/>
              </a:rPr>
              <a:t>Reading a Picture</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2</a:t>
            </a:r>
            <a:endParaRPr lang="en-GB" dirty="0">
              <a:solidFill>
                <a:schemeClr val="bg1"/>
              </a:solidFill>
            </a:endParaRPr>
          </a:p>
        </p:txBody>
      </p:sp>
      <p:sp>
        <p:nvSpPr>
          <p:cNvPr id="6" name="Rectangle 5"/>
          <p:cNvSpPr>
            <a:spLocks/>
          </p:cNvSpPr>
          <p:nvPr/>
        </p:nvSpPr>
        <p:spPr>
          <a:xfrm>
            <a:off x="792164" y="2026611"/>
            <a:ext cx="7559674" cy="495108"/>
          </a:xfrm>
          <a:prstGeom prst="rect">
            <a:avLst/>
          </a:prstGeom>
          <a:noFill/>
        </p:spPr>
        <p:txBody>
          <a:bodyPr wrap="square" lIns="108000" tIns="108000" rIns="108000" bIns="108000" anchor="ctr" anchorCtr="0">
            <a:spAutoFit/>
          </a:bodyPr>
          <a:lstStyle/>
          <a:p>
            <a:pPr algn="ctr"/>
            <a:r>
              <a:rPr lang="en-GB" dirty="0">
                <a:latin typeface="Twinkl" pitchFamily="2" charset="0"/>
              </a:rPr>
              <a:t>Look at this picture and then talk about these questions with a partner. </a:t>
            </a:r>
          </a:p>
        </p:txBody>
      </p:sp>
      <p:sp>
        <p:nvSpPr>
          <p:cNvPr id="7" name="Rectangle 6"/>
          <p:cNvSpPr/>
          <p:nvPr/>
        </p:nvSpPr>
        <p:spPr>
          <a:xfrm>
            <a:off x="4456670" y="653344"/>
            <a:ext cx="414758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Reading Focus – 1d: Make inferences from a text or picture</a:t>
            </a:r>
          </a:p>
        </p:txBody>
      </p:sp>
      <p:sp>
        <p:nvSpPr>
          <p:cNvPr id="12" name="Rectangle 11"/>
          <p:cNvSpPr>
            <a:spLocks/>
          </p:cNvSpPr>
          <p:nvPr/>
        </p:nvSpPr>
        <p:spPr>
          <a:xfrm>
            <a:off x="792163" y="2521719"/>
            <a:ext cx="4527657" cy="1880103"/>
          </a:xfrm>
          <a:prstGeom prst="rect">
            <a:avLst/>
          </a:prstGeom>
          <a:noFill/>
        </p:spPr>
        <p:txBody>
          <a:bodyPr wrap="square" lIns="108000" tIns="108000" rIns="108000" bIns="108000" anchor="ctr" anchorCtr="0">
            <a:spAutoFit/>
          </a:bodyPr>
          <a:lstStyle/>
          <a:p>
            <a:pPr marL="285750" indent="-285750">
              <a:buFont typeface="Arial" panose="020B0604020202020204" pitchFamily="34" charset="0"/>
              <a:buChar char="•"/>
            </a:pPr>
            <a:r>
              <a:rPr lang="en-GB" dirty="0">
                <a:latin typeface="Twinkl" pitchFamily="2" charset="0"/>
              </a:rPr>
              <a:t>Where do you think the boy has been? How do you know?</a:t>
            </a:r>
          </a:p>
          <a:p>
            <a:pPr marL="285750" indent="-285750">
              <a:buFont typeface="Arial" panose="020B0604020202020204" pitchFamily="34" charset="0"/>
              <a:buChar char="•"/>
            </a:pPr>
            <a:r>
              <a:rPr lang="en-GB" dirty="0">
                <a:latin typeface="Twinkl" pitchFamily="2" charset="0"/>
              </a:rPr>
              <a:t>What do you think the weather is like?</a:t>
            </a:r>
          </a:p>
          <a:p>
            <a:pPr marL="285750" indent="-285750">
              <a:buFont typeface="Arial" panose="020B0604020202020204" pitchFamily="34" charset="0"/>
              <a:buChar char="•"/>
            </a:pPr>
            <a:r>
              <a:rPr lang="en-GB" dirty="0">
                <a:latin typeface="Twinkl" pitchFamily="2" charset="0"/>
              </a:rPr>
              <a:t>Why might his dungarees be dirty?</a:t>
            </a:r>
          </a:p>
          <a:p>
            <a:pPr marL="285750" indent="-285750">
              <a:buFont typeface="Arial" panose="020B0604020202020204" pitchFamily="34" charset="0"/>
              <a:buChar char="•"/>
            </a:pPr>
            <a:r>
              <a:rPr lang="en-GB" dirty="0">
                <a:latin typeface="Twinkl" pitchFamily="2" charset="0"/>
              </a:rPr>
              <a:t>How do you think the boy might be feeling? Why?</a:t>
            </a:r>
          </a:p>
        </p:txBody>
      </p:sp>
      <p:sp>
        <p:nvSpPr>
          <p:cNvPr id="13" name="Rectangle 12"/>
          <p:cNvSpPr>
            <a:spLocks/>
          </p:cNvSpPr>
          <p:nvPr/>
        </p:nvSpPr>
        <p:spPr>
          <a:xfrm>
            <a:off x="792164" y="4540321"/>
            <a:ext cx="4527656" cy="772107"/>
          </a:xfrm>
          <a:prstGeom prst="rect">
            <a:avLst/>
          </a:prstGeom>
          <a:noFill/>
        </p:spPr>
        <p:txBody>
          <a:bodyPr wrap="square" lIns="108000" tIns="108000" rIns="108000" bIns="108000" anchor="ctr" anchorCtr="0">
            <a:spAutoFit/>
          </a:bodyPr>
          <a:lstStyle/>
          <a:p>
            <a:pPr algn="ctr"/>
            <a:r>
              <a:rPr lang="en-GB" dirty="0">
                <a:latin typeface="Twinkl" pitchFamily="2" charset="0"/>
              </a:rPr>
              <a:t>Try to use the linking words </a:t>
            </a:r>
            <a:r>
              <a:rPr lang="en-GB" b="1" dirty="0">
                <a:latin typeface="Twinkl" pitchFamily="2" charset="0"/>
              </a:rPr>
              <a:t>because</a:t>
            </a:r>
            <a:r>
              <a:rPr lang="en-GB" dirty="0">
                <a:latin typeface="Twinkl" pitchFamily="2" charset="0"/>
              </a:rPr>
              <a:t>, </a:t>
            </a:r>
            <a:r>
              <a:rPr lang="en-GB" b="1" dirty="0">
                <a:latin typeface="Twinkl" pitchFamily="2" charset="0"/>
              </a:rPr>
              <a:t>when</a:t>
            </a:r>
            <a:r>
              <a:rPr lang="en-GB" dirty="0">
                <a:latin typeface="Twinkl" pitchFamily="2" charset="0"/>
              </a:rPr>
              <a:t>, </a:t>
            </a:r>
            <a:r>
              <a:rPr lang="en-GB" b="1" dirty="0">
                <a:latin typeface="Twinkl" pitchFamily="2" charset="0"/>
              </a:rPr>
              <a:t>if</a:t>
            </a:r>
            <a:r>
              <a:rPr lang="en-GB" dirty="0">
                <a:latin typeface="Twinkl" pitchFamily="2" charset="0"/>
              </a:rPr>
              <a:t>, </a:t>
            </a:r>
            <a:r>
              <a:rPr lang="en-GB" b="1" dirty="0">
                <a:latin typeface="Twinkl" pitchFamily="2" charset="0"/>
              </a:rPr>
              <a:t>so</a:t>
            </a:r>
            <a:r>
              <a:rPr lang="en-GB" dirty="0">
                <a:latin typeface="Twinkl" pitchFamily="2" charset="0"/>
              </a:rPr>
              <a:t> and </a:t>
            </a:r>
            <a:r>
              <a:rPr lang="en-GB" b="1" dirty="0">
                <a:latin typeface="Twinkl" pitchFamily="2" charset="0"/>
              </a:rPr>
              <a:t>but</a:t>
            </a:r>
            <a:r>
              <a:rPr lang="en-GB" dirty="0">
                <a:latin typeface="Twinkl" pitchFamily="2" charset="0"/>
              </a:rPr>
              <a:t> in your answers. </a:t>
            </a:r>
          </a:p>
        </p:txBody>
      </p:sp>
      <p:pic>
        <p:nvPicPr>
          <p:cNvPr id="14" name="Picture 13"/>
          <p:cNvPicPr>
            <a:picLocks noChangeAspect="1"/>
          </p:cNvPicPr>
          <p:nvPr/>
        </p:nvPicPr>
        <p:blipFill>
          <a:blip r:embed="rId2"/>
          <a:stretch>
            <a:fillRect/>
          </a:stretch>
        </p:blipFill>
        <p:spPr>
          <a:xfrm>
            <a:off x="5400009" y="2521719"/>
            <a:ext cx="2706582" cy="3571106"/>
          </a:xfrm>
          <a:prstGeom prst="rect">
            <a:avLst/>
          </a:prstGeom>
        </p:spPr>
      </p:pic>
    </p:spTree>
    <p:extLst>
      <p:ext uri="{BB962C8B-B14F-4D97-AF65-F5344CB8AC3E}">
        <p14:creationId xmlns:p14="http://schemas.microsoft.com/office/powerpoint/2010/main" val="2689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5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5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5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5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4405870" y="604302"/>
            <a:ext cx="445680" cy="421568"/>
          </a:xfrm>
          <a:prstGeom prst="flowChartDelay">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851550" y="604302"/>
            <a:ext cx="3803500" cy="422405"/>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1032305"/>
            <a:ext cx="8220075" cy="994306"/>
          </a:xfrm>
        </p:spPr>
        <p:txBody>
          <a:bodyPr/>
          <a:lstStyle/>
          <a:p>
            <a:r>
              <a:rPr lang="en-GB" sz="3600" dirty="0">
                <a:latin typeface="Twinkl" pitchFamily="2" charset="0"/>
              </a:rPr>
              <a:t>Reading a Picture - Answers</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2</a:t>
            </a:r>
            <a:endParaRPr lang="en-GB" dirty="0">
              <a:solidFill>
                <a:schemeClr val="bg1"/>
              </a:solidFill>
            </a:endParaRPr>
          </a:p>
        </p:txBody>
      </p:sp>
      <p:sp>
        <p:nvSpPr>
          <p:cNvPr id="7" name="Rectangle 6"/>
          <p:cNvSpPr/>
          <p:nvPr/>
        </p:nvSpPr>
        <p:spPr>
          <a:xfrm>
            <a:off x="4456670" y="653344"/>
            <a:ext cx="414758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Reading Focus – 1d: Make inferences from a text or picture</a:t>
            </a:r>
          </a:p>
        </p:txBody>
      </p:sp>
      <p:sp>
        <p:nvSpPr>
          <p:cNvPr id="12" name="Rectangle 11"/>
          <p:cNvSpPr>
            <a:spLocks/>
          </p:cNvSpPr>
          <p:nvPr/>
        </p:nvSpPr>
        <p:spPr>
          <a:xfrm>
            <a:off x="792163" y="2026611"/>
            <a:ext cx="7559675" cy="3942206"/>
          </a:xfrm>
          <a:prstGeom prst="rect">
            <a:avLst/>
          </a:prstGeom>
          <a:noFill/>
        </p:spPr>
        <p:txBody>
          <a:bodyPr wrap="square" lIns="108000" tIns="108000" rIns="108000" bIns="108000" anchor="ctr" anchorCtr="0">
            <a:spAutoFit/>
          </a:bodyPr>
          <a:lstStyle/>
          <a:p>
            <a:pPr marL="342900" indent="-342900">
              <a:buFont typeface="Arial" panose="020B0604020202020204" pitchFamily="34" charset="0"/>
              <a:buChar char="•"/>
            </a:pPr>
            <a:r>
              <a:rPr lang="en-GB" sz="2000" b="1" dirty="0">
                <a:latin typeface="Twinkl" pitchFamily="2" charset="0"/>
              </a:rPr>
              <a:t>Where do you think the boy has been? How do you know? </a:t>
            </a:r>
          </a:p>
          <a:p>
            <a:pPr lvl="1"/>
            <a:r>
              <a:rPr lang="en-GB" dirty="0">
                <a:latin typeface="Twinkl" pitchFamily="2" charset="0"/>
              </a:rPr>
              <a:t>I noticed that the boy had a fishing rod and bucket so he must have been fishing.</a:t>
            </a:r>
          </a:p>
          <a:p>
            <a:pPr marL="342900" indent="-342900">
              <a:buFont typeface="Arial" panose="020B0604020202020204" pitchFamily="34" charset="0"/>
              <a:buChar char="•"/>
            </a:pPr>
            <a:r>
              <a:rPr lang="en-GB" sz="2000" b="1" dirty="0">
                <a:latin typeface="Twinkl" pitchFamily="2" charset="0"/>
              </a:rPr>
              <a:t>What do you think the weather is like?</a:t>
            </a:r>
          </a:p>
          <a:p>
            <a:pPr lvl="1"/>
            <a:r>
              <a:rPr lang="en-GB" dirty="0">
                <a:latin typeface="Twinkl" pitchFamily="2" charset="0"/>
              </a:rPr>
              <a:t>The weather looks bright and it must be warm because the boy isn’t wearing that many clothes.</a:t>
            </a:r>
          </a:p>
          <a:p>
            <a:pPr marL="342900" indent="-342900">
              <a:buFont typeface="Arial" panose="020B0604020202020204" pitchFamily="34" charset="0"/>
              <a:buChar char="•"/>
            </a:pPr>
            <a:r>
              <a:rPr lang="en-GB" sz="2000" b="1" dirty="0">
                <a:latin typeface="Twinkl" pitchFamily="2" charset="0"/>
              </a:rPr>
              <a:t>Why might his dungarees be dirty?</a:t>
            </a:r>
          </a:p>
          <a:p>
            <a:pPr lvl="1"/>
            <a:r>
              <a:rPr lang="en-GB" dirty="0">
                <a:latin typeface="Twinkl" pitchFamily="2" charset="0"/>
              </a:rPr>
              <a:t>The boy’s dungarees might be dirty because he has been sitting on the damp ground. </a:t>
            </a:r>
            <a:endParaRPr lang="en-GB" sz="1600" dirty="0">
              <a:latin typeface="Twinkl" pitchFamily="2" charset="0"/>
            </a:endParaRPr>
          </a:p>
          <a:p>
            <a:pPr marL="342900" indent="-342900">
              <a:buFont typeface="Arial" panose="020B0604020202020204" pitchFamily="34" charset="0"/>
              <a:buChar char="•"/>
            </a:pPr>
            <a:r>
              <a:rPr lang="en-GB" sz="2000" b="1" dirty="0">
                <a:latin typeface="Twinkl" pitchFamily="2" charset="0"/>
              </a:rPr>
              <a:t>How do you think the boy might be feeling? Why?</a:t>
            </a:r>
          </a:p>
          <a:p>
            <a:pPr lvl="1"/>
            <a:r>
              <a:rPr lang="en-GB" dirty="0">
                <a:latin typeface="Twinkl" pitchFamily="2" charset="0"/>
              </a:rPr>
              <a:t>The boy might be feeling delighted if he’s had fun and managed to catch a fish, but if he’s not caught anything, he might be feeling upset and frustrated.</a:t>
            </a:r>
            <a:endParaRPr lang="en-GB" sz="1600" dirty="0">
              <a:latin typeface="Twinkl" pitchFamily="2" charset="0"/>
            </a:endParaRPr>
          </a:p>
        </p:txBody>
      </p:sp>
    </p:spTree>
    <p:extLst>
      <p:ext uri="{BB962C8B-B14F-4D97-AF65-F5344CB8AC3E}">
        <p14:creationId xmlns:p14="http://schemas.microsoft.com/office/powerpoint/2010/main" val="66003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5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5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5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5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25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25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fade">
                                      <p:cBhvr>
                                        <p:cTn id="37" dur="25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fade">
                                      <p:cBhvr>
                                        <p:cTn id="42" dur="25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D7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D7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5168405" y="604302"/>
            <a:ext cx="445680" cy="421568"/>
          </a:xfrm>
          <a:prstGeom prst="flowChartDelay">
            <a:avLst/>
          </a:prstGeom>
          <a:solidFill>
            <a:srgbClr val="D7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461686" y="604302"/>
            <a:ext cx="3193364" cy="422405"/>
          </a:xfrm>
          <a:prstGeom prst="rect">
            <a:avLst/>
          </a:prstGeom>
          <a:solidFill>
            <a:srgbClr val="D7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879450"/>
            <a:ext cx="8220075" cy="994306"/>
          </a:xfrm>
        </p:spPr>
        <p:txBody>
          <a:bodyPr/>
          <a:lstStyle/>
          <a:p>
            <a:r>
              <a:rPr lang="en-GB" sz="3600" dirty="0">
                <a:latin typeface="Twinkl" pitchFamily="2" charset="0"/>
              </a:rPr>
              <a:t>Post Box Sorting</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3</a:t>
            </a:r>
            <a:endParaRPr lang="en-GB" dirty="0">
              <a:solidFill>
                <a:schemeClr val="bg1"/>
              </a:solidFill>
            </a:endParaRPr>
          </a:p>
        </p:txBody>
      </p:sp>
      <p:sp>
        <p:nvSpPr>
          <p:cNvPr id="7" name="Rectangle 6"/>
          <p:cNvSpPr/>
          <p:nvPr/>
        </p:nvSpPr>
        <p:spPr>
          <a:xfrm>
            <a:off x="4456670" y="653344"/>
            <a:ext cx="414758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Grammar Focus – G2: Functions of Sentences</a:t>
            </a:r>
          </a:p>
        </p:txBody>
      </p:sp>
      <p:grpSp>
        <p:nvGrpSpPr>
          <p:cNvPr id="3" name="Group 2"/>
          <p:cNvGrpSpPr/>
          <p:nvPr/>
        </p:nvGrpSpPr>
        <p:grpSpPr>
          <a:xfrm>
            <a:off x="1023637" y="3794395"/>
            <a:ext cx="5359911" cy="2260834"/>
            <a:chOff x="884370" y="1936912"/>
            <a:chExt cx="7477569" cy="3154071"/>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370" y="1936912"/>
              <a:ext cx="1303571" cy="3154071"/>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2369" y="1936912"/>
              <a:ext cx="1303571" cy="3154071"/>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0368" y="1936912"/>
              <a:ext cx="1303571" cy="3154071"/>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8368" y="1936912"/>
              <a:ext cx="1303571" cy="3154071"/>
            </a:xfrm>
            <a:prstGeom prst="rect">
              <a:avLst/>
            </a:prstGeom>
          </p:spPr>
        </p:pic>
      </p:grpSp>
      <p:sp>
        <p:nvSpPr>
          <p:cNvPr id="6" name="TextBox 5"/>
          <p:cNvSpPr txBox="1"/>
          <p:nvPr/>
        </p:nvSpPr>
        <p:spPr>
          <a:xfrm>
            <a:off x="792163" y="1676040"/>
            <a:ext cx="7559675" cy="1077218"/>
          </a:xfrm>
          <a:prstGeom prst="rect">
            <a:avLst/>
          </a:prstGeom>
          <a:noFill/>
        </p:spPr>
        <p:txBody>
          <a:bodyPr wrap="square" rtlCol="0">
            <a:spAutoFit/>
          </a:bodyPr>
          <a:lstStyle/>
          <a:p>
            <a:r>
              <a:rPr lang="en-GB" sz="1600" dirty="0">
                <a:latin typeface="Twinkl" pitchFamily="2" charset="0"/>
              </a:rPr>
              <a:t>Can you sort the </a:t>
            </a:r>
            <a:r>
              <a:rPr lang="en-GB" sz="1600" b="1" dirty="0">
                <a:latin typeface="Twinkl" pitchFamily="2" charset="0"/>
              </a:rPr>
              <a:t>statement</a:t>
            </a:r>
            <a:r>
              <a:rPr lang="en-GB" sz="1600" dirty="0">
                <a:latin typeface="Twinkl" pitchFamily="2" charset="0"/>
              </a:rPr>
              <a:t>, </a:t>
            </a:r>
            <a:r>
              <a:rPr lang="en-GB" sz="1600" b="1" dirty="0">
                <a:latin typeface="Twinkl" pitchFamily="2" charset="0"/>
              </a:rPr>
              <a:t>question</a:t>
            </a:r>
            <a:r>
              <a:rPr lang="en-GB" sz="1600" dirty="0">
                <a:latin typeface="Twinkl" pitchFamily="2" charset="0"/>
              </a:rPr>
              <a:t>, </a:t>
            </a:r>
            <a:r>
              <a:rPr lang="en-GB" sz="1600" b="1" dirty="0">
                <a:latin typeface="Twinkl" pitchFamily="2" charset="0"/>
              </a:rPr>
              <a:t>command</a:t>
            </a:r>
            <a:r>
              <a:rPr lang="en-GB" sz="1600" dirty="0">
                <a:latin typeface="Twinkl" pitchFamily="2" charset="0"/>
              </a:rPr>
              <a:t> and </a:t>
            </a:r>
            <a:r>
              <a:rPr lang="en-GB" sz="1600" b="1" dirty="0">
                <a:latin typeface="Twinkl" pitchFamily="2" charset="0"/>
              </a:rPr>
              <a:t>exclamation</a:t>
            </a:r>
            <a:r>
              <a:rPr lang="en-GB" sz="1600" dirty="0">
                <a:latin typeface="Twinkl" pitchFamily="2" charset="0"/>
              </a:rPr>
              <a:t> sentences into the correct post box?</a:t>
            </a:r>
          </a:p>
          <a:p>
            <a:r>
              <a:rPr lang="en-GB" sz="1600" dirty="0">
                <a:latin typeface="Twinkl" pitchFamily="2" charset="0"/>
              </a:rPr>
              <a:t>As an extra challenge, try to think of a sentence of your own that you could put into each post box.</a:t>
            </a:r>
          </a:p>
        </p:txBody>
      </p:sp>
      <p:sp>
        <p:nvSpPr>
          <p:cNvPr id="8" name="Rectangle 7"/>
          <p:cNvSpPr/>
          <p:nvPr/>
        </p:nvSpPr>
        <p:spPr>
          <a:xfrm>
            <a:off x="792163" y="4962357"/>
            <a:ext cx="1387384" cy="66357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Statements</a:t>
            </a:r>
          </a:p>
        </p:txBody>
      </p:sp>
      <p:sp>
        <p:nvSpPr>
          <p:cNvPr id="17" name="Rectangle 16"/>
          <p:cNvSpPr/>
          <p:nvPr/>
        </p:nvSpPr>
        <p:spPr>
          <a:xfrm>
            <a:off x="2287561" y="4962357"/>
            <a:ext cx="1387384" cy="66357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Questions</a:t>
            </a:r>
          </a:p>
        </p:txBody>
      </p:sp>
      <p:sp>
        <p:nvSpPr>
          <p:cNvPr id="18" name="Rectangle 17"/>
          <p:cNvSpPr/>
          <p:nvPr/>
        </p:nvSpPr>
        <p:spPr>
          <a:xfrm>
            <a:off x="3782959" y="4962357"/>
            <a:ext cx="1387384" cy="66357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Commands</a:t>
            </a:r>
          </a:p>
        </p:txBody>
      </p:sp>
      <p:sp>
        <p:nvSpPr>
          <p:cNvPr id="19" name="Rectangle 18"/>
          <p:cNvSpPr/>
          <p:nvPr/>
        </p:nvSpPr>
        <p:spPr>
          <a:xfrm>
            <a:off x="5278358" y="4962357"/>
            <a:ext cx="1387384" cy="66357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Exclamations</a:t>
            </a:r>
          </a:p>
        </p:txBody>
      </p:sp>
      <p:grpSp>
        <p:nvGrpSpPr>
          <p:cNvPr id="28" name="Group 27"/>
          <p:cNvGrpSpPr/>
          <p:nvPr/>
        </p:nvGrpSpPr>
        <p:grpSpPr>
          <a:xfrm>
            <a:off x="729738" y="2883372"/>
            <a:ext cx="1228297" cy="775553"/>
            <a:chOff x="729738" y="2883372"/>
            <a:chExt cx="1228297" cy="775553"/>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738" y="2883372"/>
              <a:ext cx="1228297" cy="775553"/>
            </a:xfrm>
            <a:prstGeom prst="rect">
              <a:avLst/>
            </a:prstGeom>
          </p:spPr>
        </p:pic>
        <p:sp>
          <p:nvSpPr>
            <p:cNvPr id="16" name="TextBox 15"/>
            <p:cNvSpPr txBox="1"/>
            <p:nvPr/>
          </p:nvSpPr>
          <p:spPr>
            <a:xfrm>
              <a:off x="792164" y="2968485"/>
              <a:ext cx="896594" cy="577081"/>
            </a:xfrm>
            <a:prstGeom prst="rect">
              <a:avLst/>
            </a:prstGeom>
            <a:solidFill>
              <a:schemeClr val="bg1"/>
            </a:solidFill>
          </p:spPr>
          <p:txBody>
            <a:bodyPr wrap="square" rtlCol="0">
              <a:spAutoFit/>
            </a:bodyPr>
            <a:lstStyle/>
            <a:p>
              <a:r>
                <a:rPr lang="en-GB" sz="1050" dirty="0"/>
                <a:t>Stick the ribbon on with glue</a:t>
              </a:r>
            </a:p>
          </p:txBody>
        </p:sp>
      </p:grpSp>
      <p:grpSp>
        <p:nvGrpSpPr>
          <p:cNvPr id="41" name="Group 40"/>
          <p:cNvGrpSpPr/>
          <p:nvPr/>
        </p:nvGrpSpPr>
        <p:grpSpPr>
          <a:xfrm>
            <a:off x="2307637" y="2836567"/>
            <a:ext cx="1228297" cy="775553"/>
            <a:chOff x="2307637" y="2836567"/>
            <a:chExt cx="1228297" cy="775553"/>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7637" y="2836567"/>
              <a:ext cx="1228297" cy="775553"/>
            </a:xfrm>
            <a:prstGeom prst="rect">
              <a:avLst/>
            </a:prstGeom>
          </p:spPr>
        </p:pic>
        <p:sp>
          <p:nvSpPr>
            <p:cNvPr id="29" name="TextBox 28"/>
            <p:cNvSpPr txBox="1"/>
            <p:nvPr/>
          </p:nvSpPr>
          <p:spPr>
            <a:xfrm>
              <a:off x="2355552" y="2935802"/>
              <a:ext cx="896594" cy="577081"/>
            </a:xfrm>
            <a:prstGeom prst="rect">
              <a:avLst/>
            </a:prstGeom>
            <a:solidFill>
              <a:schemeClr val="bg1"/>
            </a:solidFill>
          </p:spPr>
          <p:txBody>
            <a:bodyPr wrap="square" rtlCol="0">
              <a:spAutoFit/>
            </a:bodyPr>
            <a:lstStyle/>
            <a:p>
              <a:pPr algn="ctr"/>
              <a:r>
                <a:rPr lang="en-GB" sz="1050" dirty="0"/>
                <a:t>How are you feeling today</a:t>
              </a:r>
            </a:p>
          </p:txBody>
        </p:sp>
      </p:grpSp>
      <p:grpSp>
        <p:nvGrpSpPr>
          <p:cNvPr id="40" name="Group 39"/>
          <p:cNvGrpSpPr/>
          <p:nvPr/>
        </p:nvGrpSpPr>
        <p:grpSpPr>
          <a:xfrm>
            <a:off x="3800587" y="2645188"/>
            <a:ext cx="1228297" cy="775553"/>
            <a:chOff x="3800587" y="2645188"/>
            <a:chExt cx="1228297" cy="775553"/>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0587" y="2645188"/>
              <a:ext cx="1228297" cy="775553"/>
            </a:xfrm>
            <a:prstGeom prst="rect">
              <a:avLst/>
            </a:prstGeom>
          </p:spPr>
        </p:pic>
        <p:sp>
          <p:nvSpPr>
            <p:cNvPr id="31" name="TextBox 30"/>
            <p:cNvSpPr txBox="1"/>
            <p:nvPr/>
          </p:nvSpPr>
          <p:spPr>
            <a:xfrm>
              <a:off x="3829984" y="2721337"/>
              <a:ext cx="961092" cy="577081"/>
            </a:xfrm>
            <a:prstGeom prst="rect">
              <a:avLst/>
            </a:prstGeom>
            <a:solidFill>
              <a:schemeClr val="bg1"/>
            </a:solidFill>
          </p:spPr>
          <p:txBody>
            <a:bodyPr wrap="square" rtlCol="0">
              <a:spAutoFit/>
            </a:bodyPr>
            <a:lstStyle/>
            <a:p>
              <a:pPr algn="ctr"/>
              <a:r>
                <a:rPr lang="en-GB" sz="1050" dirty="0"/>
                <a:t>What an amazing day I’ve had</a:t>
              </a:r>
            </a:p>
          </p:txBody>
        </p:sp>
      </p:grpSp>
      <p:grpSp>
        <p:nvGrpSpPr>
          <p:cNvPr id="39" name="Group 38"/>
          <p:cNvGrpSpPr/>
          <p:nvPr/>
        </p:nvGrpSpPr>
        <p:grpSpPr>
          <a:xfrm>
            <a:off x="5357901" y="2818417"/>
            <a:ext cx="1228297" cy="775553"/>
            <a:chOff x="5357901" y="2818417"/>
            <a:chExt cx="1228297" cy="775553"/>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7901" y="2818417"/>
              <a:ext cx="1228297" cy="775553"/>
            </a:xfrm>
            <a:prstGeom prst="rect">
              <a:avLst/>
            </a:prstGeom>
          </p:spPr>
        </p:pic>
        <p:sp>
          <p:nvSpPr>
            <p:cNvPr id="32" name="TextBox 31"/>
            <p:cNvSpPr txBox="1"/>
            <p:nvPr/>
          </p:nvSpPr>
          <p:spPr>
            <a:xfrm>
              <a:off x="5388147" y="2833706"/>
              <a:ext cx="891473" cy="577081"/>
            </a:xfrm>
            <a:prstGeom prst="rect">
              <a:avLst/>
            </a:prstGeom>
            <a:solidFill>
              <a:schemeClr val="bg1"/>
            </a:solidFill>
          </p:spPr>
          <p:txBody>
            <a:bodyPr wrap="square" rtlCol="0">
              <a:spAutoFit/>
            </a:bodyPr>
            <a:lstStyle/>
            <a:p>
              <a:pPr algn="ctr"/>
              <a:r>
                <a:rPr lang="en-GB" sz="1050" dirty="0"/>
                <a:t>Would you like to come to my party</a:t>
              </a:r>
            </a:p>
          </p:txBody>
        </p:sp>
      </p:grpSp>
      <p:grpSp>
        <p:nvGrpSpPr>
          <p:cNvPr id="38" name="Group 37"/>
          <p:cNvGrpSpPr/>
          <p:nvPr/>
        </p:nvGrpSpPr>
        <p:grpSpPr>
          <a:xfrm>
            <a:off x="7026615" y="3375720"/>
            <a:ext cx="1228297" cy="775553"/>
            <a:chOff x="7026615" y="3375720"/>
            <a:chExt cx="1228297" cy="775553"/>
          </a:xfrm>
        </p:grpSpPr>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6615" y="3375720"/>
              <a:ext cx="1228297" cy="775553"/>
            </a:xfrm>
            <a:prstGeom prst="rect">
              <a:avLst/>
            </a:prstGeom>
          </p:spPr>
        </p:pic>
        <p:sp>
          <p:nvSpPr>
            <p:cNvPr id="35" name="TextBox 34"/>
            <p:cNvSpPr txBox="1"/>
            <p:nvPr/>
          </p:nvSpPr>
          <p:spPr>
            <a:xfrm>
              <a:off x="7058368" y="3394164"/>
              <a:ext cx="962805" cy="738664"/>
            </a:xfrm>
            <a:prstGeom prst="rect">
              <a:avLst/>
            </a:prstGeom>
            <a:solidFill>
              <a:schemeClr val="bg1"/>
            </a:solidFill>
          </p:spPr>
          <p:txBody>
            <a:bodyPr wrap="square" rtlCol="0">
              <a:spAutoFit/>
            </a:bodyPr>
            <a:lstStyle/>
            <a:p>
              <a:pPr algn="ctr"/>
              <a:r>
                <a:rPr lang="en-GB" sz="1050" dirty="0"/>
                <a:t>Sasha made a birthday cake for her sister</a:t>
              </a:r>
            </a:p>
          </p:txBody>
        </p:sp>
      </p:grpSp>
      <p:grpSp>
        <p:nvGrpSpPr>
          <p:cNvPr id="37" name="Group 36"/>
          <p:cNvGrpSpPr/>
          <p:nvPr/>
        </p:nvGrpSpPr>
        <p:grpSpPr>
          <a:xfrm>
            <a:off x="6915215" y="4615522"/>
            <a:ext cx="1228297" cy="775553"/>
            <a:chOff x="6915215" y="4615522"/>
            <a:chExt cx="1228297" cy="775553"/>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5215" y="4615522"/>
              <a:ext cx="1228297" cy="775553"/>
            </a:xfrm>
            <a:prstGeom prst="rect">
              <a:avLst/>
            </a:prstGeom>
          </p:spPr>
        </p:pic>
        <p:sp>
          <p:nvSpPr>
            <p:cNvPr id="36" name="TextBox 35"/>
            <p:cNvSpPr txBox="1"/>
            <p:nvPr/>
          </p:nvSpPr>
          <p:spPr>
            <a:xfrm>
              <a:off x="6944549" y="4717063"/>
              <a:ext cx="877857" cy="577081"/>
            </a:xfrm>
            <a:prstGeom prst="rect">
              <a:avLst/>
            </a:prstGeom>
            <a:solidFill>
              <a:schemeClr val="bg1"/>
            </a:solidFill>
          </p:spPr>
          <p:txBody>
            <a:bodyPr wrap="square" rtlCol="0">
              <a:spAutoFit/>
            </a:bodyPr>
            <a:lstStyle/>
            <a:p>
              <a:pPr algn="ctr"/>
              <a:r>
                <a:rPr lang="en-GB" sz="1050" dirty="0"/>
                <a:t>How cute my new kitten is</a:t>
              </a:r>
            </a:p>
          </p:txBody>
        </p:sp>
      </p:grpSp>
    </p:spTree>
    <p:extLst>
      <p:ext uri="{BB962C8B-B14F-4D97-AF65-F5344CB8AC3E}">
        <p14:creationId xmlns:p14="http://schemas.microsoft.com/office/powerpoint/2010/main" val="1686622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D7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D7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5168405" y="604302"/>
            <a:ext cx="445680" cy="421568"/>
          </a:xfrm>
          <a:prstGeom prst="flowChartDelay">
            <a:avLst/>
          </a:prstGeom>
          <a:solidFill>
            <a:srgbClr val="D7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461686" y="604302"/>
            <a:ext cx="3193364" cy="422405"/>
          </a:xfrm>
          <a:prstGeom prst="rect">
            <a:avLst/>
          </a:prstGeom>
          <a:solidFill>
            <a:srgbClr val="D7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3</a:t>
            </a:r>
            <a:endParaRPr lang="en-GB" dirty="0">
              <a:solidFill>
                <a:schemeClr val="bg1"/>
              </a:solidFill>
            </a:endParaRPr>
          </a:p>
        </p:txBody>
      </p:sp>
      <p:sp>
        <p:nvSpPr>
          <p:cNvPr id="7" name="Rectangle 6"/>
          <p:cNvSpPr/>
          <p:nvPr/>
        </p:nvSpPr>
        <p:spPr>
          <a:xfrm>
            <a:off x="4456670" y="653344"/>
            <a:ext cx="414758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Grammar Focus – G2: Functions of Sentences</a:t>
            </a:r>
          </a:p>
        </p:txBody>
      </p:sp>
      <p:grpSp>
        <p:nvGrpSpPr>
          <p:cNvPr id="3" name="Group 2"/>
          <p:cNvGrpSpPr/>
          <p:nvPr/>
        </p:nvGrpSpPr>
        <p:grpSpPr>
          <a:xfrm>
            <a:off x="1023637" y="3794395"/>
            <a:ext cx="5359911" cy="2260834"/>
            <a:chOff x="884370" y="1936912"/>
            <a:chExt cx="7477569" cy="3154071"/>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370" y="1936912"/>
              <a:ext cx="1303571" cy="3154071"/>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2369" y="1936912"/>
              <a:ext cx="1303571" cy="3154071"/>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0368" y="1936912"/>
              <a:ext cx="1303571" cy="3154071"/>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8368" y="1936912"/>
              <a:ext cx="1303571" cy="3154071"/>
            </a:xfrm>
            <a:prstGeom prst="rect">
              <a:avLst/>
            </a:prstGeom>
          </p:spPr>
        </p:pic>
      </p:grpSp>
      <p:sp>
        <p:nvSpPr>
          <p:cNvPr id="6" name="TextBox 5"/>
          <p:cNvSpPr txBox="1"/>
          <p:nvPr/>
        </p:nvSpPr>
        <p:spPr>
          <a:xfrm>
            <a:off x="792163" y="1676040"/>
            <a:ext cx="7559675" cy="1077218"/>
          </a:xfrm>
          <a:prstGeom prst="rect">
            <a:avLst/>
          </a:prstGeom>
          <a:noFill/>
        </p:spPr>
        <p:txBody>
          <a:bodyPr wrap="square" rtlCol="0">
            <a:spAutoFit/>
          </a:bodyPr>
          <a:lstStyle/>
          <a:p>
            <a:r>
              <a:rPr lang="en-GB" sz="1600" dirty="0">
                <a:latin typeface="Twinkl" pitchFamily="2" charset="0"/>
              </a:rPr>
              <a:t>Can you sort the </a:t>
            </a:r>
            <a:r>
              <a:rPr lang="en-GB" sz="1600" b="1" dirty="0">
                <a:latin typeface="Twinkl" pitchFamily="2" charset="0"/>
              </a:rPr>
              <a:t>statement</a:t>
            </a:r>
            <a:r>
              <a:rPr lang="en-GB" sz="1600" dirty="0">
                <a:latin typeface="Twinkl" pitchFamily="2" charset="0"/>
              </a:rPr>
              <a:t>, </a:t>
            </a:r>
            <a:r>
              <a:rPr lang="en-GB" sz="1600" b="1" dirty="0">
                <a:latin typeface="Twinkl" pitchFamily="2" charset="0"/>
              </a:rPr>
              <a:t>question</a:t>
            </a:r>
            <a:r>
              <a:rPr lang="en-GB" sz="1600" dirty="0">
                <a:latin typeface="Twinkl" pitchFamily="2" charset="0"/>
              </a:rPr>
              <a:t>, </a:t>
            </a:r>
            <a:r>
              <a:rPr lang="en-GB" sz="1600" b="1" dirty="0">
                <a:latin typeface="Twinkl" pitchFamily="2" charset="0"/>
              </a:rPr>
              <a:t>command</a:t>
            </a:r>
            <a:r>
              <a:rPr lang="en-GB" sz="1600" dirty="0">
                <a:latin typeface="Twinkl" pitchFamily="2" charset="0"/>
              </a:rPr>
              <a:t> and </a:t>
            </a:r>
            <a:r>
              <a:rPr lang="en-GB" sz="1600" b="1" dirty="0">
                <a:latin typeface="Twinkl" pitchFamily="2" charset="0"/>
              </a:rPr>
              <a:t>exclamation</a:t>
            </a:r>
            <a:r>
              <a:rPr lang="en-GB" sz="1600" dirty="0">
                <a:latin typeface="Twinkl" pitchFamily="2" charset="0"/>
              </a:rPr>
              <a:t> sentences into the correct post box?</a:t>
            </a:r>
          </a:p>
          <a:p>
            <a:r>
              <a:rPr lang="en-GB" sz="1600" dirty="0">
                <a:latin typeface="Twinkl" pitchFamily="2" charset="0"/>
              </a:rPr>
              <a:t>As an extra challenge, try to think of a sentence of your own that you could put into each post box.</a:t>
            </a:r>
          </a:p>
        </p:txBody>
      </p:sp>
      <p:sp>
        <p:nvSpPr>
          <p:cNvPr id="8" name="Rectangle 7"/>
          <p:cNvSpPr/>
          <p:nvPr/>
        </p:nvSpPr>
        <p:spPr>
          <a:xfrm>
            <a:off x="792163" y="4962357"/>
            <a:ext cx="1387384" cy="66357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Statements</a:t>
            </a:r>
          </a:p>
        </p:txBody>
      </p:sp>
      <p:sp>
        <p:nvSpPr>
          <p:cNvPr id="17" name="Rectangle 16"/>
          <p:cNvSpPr/>
          <p:nvPr/>
        </p:nvSpPr>
        <p:spPr>
          <a:xfrm>
            <a:off x="2287561" y="4962357"/>
            <a:ext cx="1387384" cy="66357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Questions</a:t>
            </a:r>
          </a:p>
        </p:txBody>
      </p:sp>
      <p:sp>
        <p:nvSpPr>
          <p:cNvPr id="18" name="Rectangle 17"/>
          <p:cNvSpPr/>
          <p:nvPr/>
        </p:nvSpPr>
        <p:spPr>
          <a:xfrm>
            <a:off x="3782959" y="4962357"/>
            <a:ext cx="1387384" cy="66357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Commands</a:t>
            </a:r>
          </a:p>
        </p:txBody>
      </p:sp>
      <p:sp>
        <p:nvSpPr>
          <p:cNvPr id="19" name="Rectangle 18"/>
          <p:cNvSpPr/>
          <p:nvPr/>
        </p:nvSpPr>
        <p:spPr>
          <a:xfrm>
            <a:off x="5278358" y="4962357"/>
            <a:ext cx="1387384" cy="66357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Exclamations</a:t>
            </a:r>
          </a:p>
        </p:txBody>
      </p:sp>
      <p:grpSp>
        <p:nvGrpSpPr>
          <p:cNvPr id="28" name="Group 27"/>
          <p:cNvGrpSpPr/>
          <p:nvPr/>
        </p:nvGrpSpPr>
        <p:grpSpPr>
          <a:xfrm>
            <a:off x="729738" y="2883372"/>
            <a:ext cx="1228297" cy="775553"/>
            <a:chOff x="729738" y="2883372"/>
            <a:chExt cx="1228297" cy="775553"/>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738" y="2883372"/>
              <a:ext cx="1228297" cy="775553"/>
            </a:xfrm>
            <a:prstGeom prst="rect">
              <a:avLst/>
            </a:prstGeom>
          </p:spPr>
        </p:pic>
        <p:sp>
          <p:nvSpPr>
            <p:cNvPr id="16" name="TextBox 15"/>
            <p:cNvSpPr txBox="1"/>
            <p:nvPr/>
          </p:nvSpPr>
          <p:spPr>
            <a:xfrm>
              <a:off x="792164" y="2968485"/>
              <a:ext cx="896594" cy="577081"/>
            </a:xfrm>
            <a:prstGeom prst="rect">
              <a:avLst/>
            </a:prstGeom>
            <a:solidFill>
              <a:schemeClr val="bg1"/>
            </a:solidFill>
          </p:spPr>
          <p:txBody>
            <a:bodyPr wrap="square" rtlCol="0">
              <a:spAutoFit/>
            </a:bodyPr>
            <a:lstStyle/>
            <a:p>
              <a:r>
                <a:rPr lang="en-GB" sz="1050" dirty="0"/>
                <a:t>Stick the ribbon on with glue</a:t>
              </a:r>
            </a:p>
          </p:txBody>
        </p:sp>
      </p:grpSp>
      <p:grpSp>
        <p:nvGrpSpPr>
          <p:cNvPr id="41" name="Group 40"/>
          <p:cNvGrpSpPr/>
          <p:nvPr/>
        </p:nvGrpSpPr>
        <p:grpSpPr>
          <a:xfrm>
            <a:off x="2307637" y="2836567"/>
            <a:ext cx="1228297" cy="775553"/>
            <a:chOff x="2307637" y="2836567"/>
            <a:chExt cx="1228297" cy="775553"/>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7637" y="2836567"/>
              <a:ext cx="1228297" cy="775553"/>
            </a:xfrm>
            <a:prstGeom prst="rect">
              <a:avLst/>
            </a:prstGeom>
          </p:spPr>
        </p:pic>
        <p:sp>
          <p:nvSpPr>
            <p:cNvPr id="29" name="TextBox 28"/>
            <p:cNvSpPr txBox="1"/>
            <p:nvPr/>
          </p:nvSpPr>
          <p:spPr>
            <a:xfrm>
              <a:off x="2355552" y="2935802"/>
              <a:ext cx="896594" cy="577081"/>
            </a:xfrm>
            <a:prstGeom prst="rect">
              <a:avLst/>
            </a:prstGeom>
            <a:solidFill>
              <a:schemeClr val="bg1"/>
            </a:solidFill>
          </p:spPr>
          <p:txBody>
            <a:bodyPr wrap="square" rtlCol="0">
              <a:spAutoFit/>
            </a:bodyPr>
            <a:lstStyle/>
            <a:p>
              <a:pPr algn="ctr"/>
              <a:r>
                <a:rPr lang="en-GB" sz="1050" dirty="0"/>
                <a:t>How are you feeling today</a:t>
              </a:r>
            </a:p>
          </p:txBody>
        </p:sp>
      </p:grpSp>
      <p:grpSp>
        <p:nvGrpSpPr>
          <p:cNvPr id="40" name="Group 39"/>
          <p:cNvGrpSpPr/>
          <p:nvPr/>
        </p:nvGrpSpPr>
        <p:grpSpPr>
          <a:xfrm>
            <a:off x="3800587" y="2645188"/>
            <a:ext cx="1228297" cy="775553"/>
            <a:chOff x="3800587" y="2645188"/>
            <a:chExt cx="1228297" cy="775553"/>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0587" y="2645188"/>
              <a:ext cx="1228297" cy="775553"/>
            </a:xfrm>
            <a:prstGeom prst="rect">
              <a:avLst/>
            </a:prstGeom>
          </p:spPr>
        </p:pic>
        <p:sp>
          <p:nvSpPr>
            <p:cNvPr id="31" name="TextBox 30"/>
            <p:cNvSpPr txBox="1"/>
            <p:nvPr/>
          </p:nvSpPr>
          <p:spPr>
            <a:xfrm>
              <a:off x="3829984" y="2721337"/>
              <a:ext cx="961092" cy="577081"/>
            </a:xfrm>
            <a:prstGeom prst="rect">
              <a:avLst/>
            </a:prstGeom>
            <a:solidFill>
              <a:schemeClr val="bg1"/>
            </a:solidFill>
          </p:spPr>
          <p:txBody>
            <a:bodyPr wrap="square" rtlCol="0">
              <a:spAutoFit/>
            </a:bodyPr>
            <a:lstStyle/>
            <a:p>
              <a:pPr algn="ctr"/>
              <a:r>
                <a:rPr lang="en-GB" sz="1050" dirty="0"/>
                <a:t>What an amazing day I’ve had</a:t>
              </a:r>
            </a:p>
          </p:txBody>
        </p:sp>
      </p:grpSp>
      <p:grpSp>
        <p:nvGrpSpPr>
          <p:cNvPr id="39" name="Group 38"/>
          <p:cNvGrpSpPr/>
          <p:nvPr/>
        </p:nvGrpSpPr>
        <p:grpSpPr>
          <a:xfrm>
            <a:off x="5357901" y="2818417"/>
            <a:ext cx="1228297" cy="775553"/>
            <a:chOff x="5357901" y="2818417"/>
            <a:chExt cx="1228297" cy="775553"/>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7901" y="2818417"/>
              <a:ext cx="1228297" cy="775553"/>
            </a:xfrm>
            <a:prstGeom prst="rect">
              <a:avLst/>
            </a:prstGeom>
          </p:spPr>
        </p:pic>
        <p:sp>
          <p:nvSpPr>
            <p:cNvPr id="32" name="TextBox 31"/>
            <p:cNvSpPr txBox="1"/>
            <p:nvPr/>
          </p:nvSpPr>
          <p:spPr>
            <a:xfrm>
              <a:off x="5388147" y="2833706"/>
              <a:ext cx="891473" cy="577081"/>
            </a:xfrm>
            <a:prstGeom prst="rect">
              <a:avLst/>
            </a:prstGeom>
            <a:solidFill>
              <a:schemeClr val="bg1"/>
            </a:solidFill>
          </p:spPr>
          <p:txBody>
            <a:bodyPr wrap="square" rtlCol="0">
              <a:spAutoFit/>
            </a:bodyPr>
            <a:lstStyle/>
            <a:p>
              <a:pPr algn="ctr"/>
              <a:r>
                <a:rPr lang="en-GB" sz="1050" dirty="0"/>
                <a:t>Would you like to come to my party</a:t>
              </a:r>
            </a:p>
          </p:txBody>
        </p:sp>
      </p:grpSp>
      <p:grpSp>
        <p:nvGrpSpPr>
          <p:cNvPr id="38" name="Group 37"/>
          <p:cNvGrpSpPr/>
          <p:nvPr/>
        </p:nvGrpSpPr>
        <p:grpSpPr>
          <a:xfrm>
            <a:off x="7026615" y="3375720"/>
            <a:ext cx="1228297" cy="775553"/>
            <a:chOff x="7026615" y="3375720"/>
            <a:chExt cx="1228297" cy="775553"/>
          </a:xfrm>
        </p:grpSpPr>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6615" y="3375720"/>
              <a:ext cx="1228297" cy="775553"/>
            </a:xfrm>
            <a:prstGeom prst="rect">
              <a:avLst/>
            </a:prstGeom>
          </p:spPr>
        </p:pic>
        <p:sp>
          <p:nvSpPr>
            <p:cNvPr id="35" name="TextBox 34"/>
            <p:cNvSpPr txBox="1"/>
            <p:nvPr/>
          </p:nvSpPr>
          <p:spPr>
            <a:xfrm>
              <a:off x="7058368" y="3394164"/>
              <a:ext cx="962805" cy="738664"/>
            </a:xfrm>
            <a:prstGeom prst="rect">
              <a:avLst/>
            </a:prstGeom>
            <a:solidFill>
              <a:schemeClr val="bg1"/>
            </a:solidFill>
          </p:spPr>
          <p:txBody>
            <a:bodyPr wrap="square" rtlCol="0">
              <a:spAutoFit/>
            </a:bodyPr>
            <a:lstStyle/>
            <a:p>
              <a:pPr algn="ctr"/>
              <a:r>
                <a:rPr lang="en-GB" sz="1050" dirty="0"/>
                <a:t>Sasha made a birthday cake for her sister</a:t>
              </a:r>
            </a:p>
          </p:txBody>
        </p:sp>
      </p:grpSp>
      <p:grpSp>
        <p:nvGrpSpPr>
          <p:cNvPr id="37" name="Group 36"/>
          <p:cNvGrpSpPr/>
          <p:nvPr/>
        </p:nvGrpSpPr>
        <p:grpSpPr>
          <a:xfrm>
            <a:off x="6915215" y="4615522"/>
            <a:ext cx="1228297" cy="775553"/>
            <a:chOff x="6915215" y="4615522"/>
            <a:chExt cx="1228297" cy="775553"/>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5215" y="4615522"/>
              <a:ext cx="1228297" cy="775553"/>
            </a:xfrm>
            <a:prstGeom prst="rect">
              <a:avLst/>
            </a:prstGeom>
          </p:spPr>
        </p:pic>
        <p:sp>
          <p:nvSpPr>
            <p:cNvPr id="36" name="TextBox 35"/>
            <p:cNvSpPr txBox="1"/>
            <p:nvPr/>
          </p:nvSpPr>
          <p:spPr>
            <a:xfrm>
              <a:off x="6944549" y="4717063"/>
              <a:ext cx="877857" cy="577081"/>
            </a:xfrm>
            <a:prstGeom prst="rect">
              <a:avLst/>
            </a:prstGeom>
            <a:solidFill>
              <a:schemeClr val="bg1"/>
            </a:solidFill>
          </p:spPr>
          <p:txBody>
            <a:bodyPr wrap="square" rtlCol="0">
              <a:spAutoFit/>
            </a:bodyPr>
            <a:lstStyle/>
            <a:p>
              <a:pPr algn="ctr"/>
              <a:r>
                <a:rPr lang="en-GB" sz="1050" dirty="0"/>
                <a:t>How cute my new kitten is</a:t>
              </a:r>
            </a:p>
          </p:txBody>
        </p:sp>
      </p:grpSp>
      <p:sp>
        <p:nvSpPr>
          <p:cNvPr id="43" name="Title 20"/>
          <p:cNvSpPr txBox="1">
            <a:spLocks/>
          </p:cNvSpPr>
          <p:nvPr/>
        </p:nvSpPr>
        <p:spPr>
          <a:xfrm>
            <a:off x="472175" y="884210"/>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3600" dirty="0">
                <a:latin typeface="Twinkl" pitchFamily="2" charset="0"/>
              </a:rPr>
              <a:t>Post Box Sorting - Answers</a:t>
            </a:r>
          </a:p>
        </p:txBody>
      </p:sp>
    </p:spTree>
    <p:extLst>
      <p:ext uri="{BB962C8B-B14F-4D97-AF65-F5344CB8AC3E}">
        <p14:creationId xmlns:p14="http://schemas.microsoft.com/office/powerpoint/2010/main" val="266449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4.07407E-6 L 1.66667E-6 4.07407E-6 C 0.00105 0.00046 0.01233 0.00625 0.01459 0.00694 C 0.01806 0.00787 0.02136 0.00903 0.025 0.00972 C 0.02865 0.01041 0.03733 0.01157 0.04063 0.01389 C 0.04202 0.01481 0.04323 0.01597 0.0448 0.01666 C 0.04636 0.01736 0.04827 0.01736 0.05 0.01805 C 0.05105 0.01828 0.05191 0.01898 0.05313 0.01944 C 0.05504 0.01991 0.0573 0.02014 0.05938 0.02083 C 0.06268 0.02176 0.06407 0.02361 0.06771 0.025 C 0.06962 0.02569 0.07969 0.02731 0.08125 0.02778 C 0.10035 0.03217 0.08334 0.02916 0.1 0.03194 C 0.10782 0.03541 0.104 0.03403 0.11146 0.03611 C 0.12101 0.04236 0.10903 0.03518 0.12292 0.04028 C 0.12431 0.04074 0.12552 0.04213 0.12709 0.04305 C 0.13073 0.04514 0.13247 0.04606 0.13646 0.04722 C 0.14115 0.04838 0.14636 0.04884 0.15105 0.05139 C 0.16233 0.05741 0.1507 0.05139 0.16042 0.05555 C 0.17379 0.06088 0.16511 0.05856 0.17605 0.06111 C 0.17778 0.06203 0.17934 0.06296 0.18125 0.06389 C 0.18386 0.06481 0.18681 0.06574 0.18941 0.06666 C 0.19098 0.06713 0.19236 0.06713 0.19375 0.06805 C 0.20799 0.07546 0.18993 0.06643 0.20417 0.07222 C 0.21632 0.07708 0.2007 0.07338 0.21771 0.07639 C 0.22743 0.08287 0.21511 0.075 0.22813 0.08194 C 0.22986 0.08287 0.23143 0.08379 0.23334 0.08472 C 0.23455 0.08518 0.23611 0.08541 0.2375 0.08611 C 0.23959 0.0868 0.24167 0.0875 0.24375 0.08889 C 0.25018 0.09259 0.24341 0.09074 0.25 0.09305 C 0.25157 0.09352 0.25348 0.09375 0.25521 0.09444 C 0.25625 0.09467 0.25712 0.09537 0.25834 0.09583 C 0.25955 0.09629 0.26111 0.09653 0.2625 0.09722 C 0.26563 0.09838 0.26858 0.10046 0.27188 0.10139 C 0.2757 0.10231 0.28195 0.1037 0.28646 0.10555 C 0.29254 0.10787 0.28629 0.10602 0.29375 0.10833 C 0.29827 0.10949 0.29983 0.10926 0.30417 0.1125 C 0.30625 0.11389 0.30816 0.11643 0.31042 0.11805 C 0.31181 0.11898 0.31302 0.11991 0.31459 0.12083 C 0.3165 0.12176 0.32084 0.12361 0.32084 0.12361 C 0.32188 0.125 0.32257 0.12662 0.32396 0.12778 C 0.32587 0.12916 0.32813 0.12963 0.33021 0.13055 L 0.33646 0.13333 C 0.3375 0.13379 0.33872 0.13356 0.33959 0.13472 L 0.34167 0.1375 L 0.34167 0.1375 " pathEditMode="relative" ptsTypes="AAAAAAAAAAAAAAAAAAAAAAAAAAAAAAAAAAAAAAAAAAAAA">
                                      <p:cBhvr>
                                        <p:cTn id="6" dur="2000" fill="hold"/>
                                        <p:tgtEl>
                                          <p:spTgt spid="28"/>
                                        </p:tgtEl>
                                        <p:attrNameLst>
                                          <p:attrName>ppt_x</p:attrName>
                                          <p:attrName>ppt_y</p:attrName>
                                        </p:attrNameLst>
                                      </p:cBhvr>
                                    </p:animMotion>
                                  </p:childTnLst>
                                  <p:subTnLst>
                                    <p:set>
                                      <p:cBhvr override="childStyle">
                                        <p:cTn dur="1" fill="hold" display="0" masterRel="sameClick" afterEffect="1">
                                          <p:stCondLst>
                                            <p:cond evt="end" delay="0">
                                              <p:tn val="5"/>
                                            </p:cond>
                                          </p:stCondLst>
                                        </p:cTn>
                                        <p:tgtEl>
                                          <p:spTgt spid="2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6.11111E-6 -4.44444E-6 L 6.11111E-6 -4.44444E-6 C 0.00018 0.00463 0.00053 0.00926 0.00088 0.01389 C 0.00279 0.03287 0.00157 0.02732 0.004 0.0375 C 0.00435 0.07408 0.00452 0.11065 0.00504 0.14723 C 0.00626 0.21019 0.00608 0.13148 0.00608 0.15278 L 0.00608 0.15278 " pathEditMode="relative" ptsTypes="AAAAAAA">
                                      <p:cBhvr>
                                        <p:cTn id="10" dur="2000" fill="hold"/>
                                        <p:tgtEl>
                                          <p:spTgt spid="41"/>
                                        </p:tgtEl>
                                        <p:attrNameLst>
                                          <p:attrName>ppt_x</p:attrName>
                                          <p:attrName>ppt_y</p:attrName>
                                        </p:attrNameLst>
                                      </p:cBhvr>
                                    </p:animMotion>
                                  </p:childTnLst>
                                  <p:subTnLst>
                                    <p:set>
                                      <p:cBhvr override="childStyle">
                                        <p:cTn dur="1" fill="hold" display="0" masterRel="sameClick" afterEffect="1">
                                          <p:stCondLst>
                                            <p:cond evt="end" delay="0">
                                              <p:tn val="9"/>
                                            </p:cond>
                                          </p:stCondLst>
                                        </p:cTn>
                                        <p:tgtEl>
                                          <p:spTgt spid="4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8.33333E-7 -4.81481E-6 L -8.33333E-7 -4.81481E-6 C 0.00209 0.00371 0.00417 0.00718 0.00625 0.01112 C 0.00695 0.01274 0.00747 0.01482 0.00834 0.01667 C 0.0092 0.01852 0.01042 0.02014 0.01146 0.02223 C 0.01216 0.02385 0.01268 0.02593 0.01355 0.02778 C 0.01476 0.03056 0.01684 0.03287 0.01771 0.03612 C 0.01806 0.0375 0.01806 0.03889 0.01875 0.04028 C 0.01945 0.04213 0.02084 0.04375 0.02188 0.04584 C 0.02257 0.047 0.02309 0.04862 0.02396 0.05 C 0.02483 0.05139 0.02605 0.05255 0.02709 0.05417 C 0.02778 0.05533 0.0283 0.05695 0.02917 0.05834 C 0.03004 0.05973 0.03125 0.06088 0.0323 0.0625 C 0.03299 0.06366 0.03351 0.06528 0.03438 0.06667 C 0.03629 0.06945 0.03889 0.07153 0.04063 0.075 C 0.04132 0.07639 0.04167 0.07801 0.04271 0.07917 C 0.04341 0.07987 0.0448 0.07987 0.04584 0.08056 C 0.04688 0.08125 0.04792 0.08218 0.04896 0.08334 C 0.054 0.08889 0.04966 0.08635 0.05521 0.08889 C 0.05625 0.09028 0.05712 0.09167 0.05834 0.09306 C 0.06129 0.0963 0.06476 0.09885 0.06771 0.10278 C 0.06875 0.10417 0.06962 0.10556 0.07084 0.10695 C 0.0717 0.10787 0.07292 0.10857 0.07396 0.10973 C 0.08473 0.11991 0.06997 0.10649 0.08438 0.11945 C 0.08542 0.12037 0.08629 0.12153 0.0875 0.12223 C 0.08855 0.12269 0.08959 0.12292 0.09063 0.12362 C 0.09236 0.12477 0.0941 0.12616 0.09584 0.12778 C 0.09688 0.12848 0.09775 0.12963 0.09896 0.13056 C 0.09983 0.13102 0.10105 0.13125 0.10209 0.13195 C 0.10834 0.13565 0.10643 0.13542 0.11146 0.1375 C 0.11285 0.13797 0.11702 0.13912 0.11875 0.14028 C 0.12674 0.14561 0.11702 0.14075 0.125 0.14445 C 0.13091 0.15232 0.12518 0.14584 0.13125 0.15 C 0.1323 0.1507 0.13316 0.15186 0.13438 0.15278 C 0.13559 0.15371 0.13716 0.1544 0.13855 0.15556 C 0.1441 0.15973 0.13889 0.15695 0.1448 0.15973 C 0.14618 0.16112 0.1474 0.1625 0.14896 0.16389 C 0.15382 0.16806 0.15174 0.16528 0.15625 0.16806 C 0.15764 0.16875 0.15903 0.16991 0.16042 0.17084 L 0.1625 0.17223 L 0.1625 0.17223 " pathEditMode="relative" ptsTypes="AAAAAAAAAAAAAAAAAAAAAAAAAAAAAAAAAAAAAAAAA">
                                      <p:cBhvr>
                                        <p:cTn id="14" dur="2000" fill="hold"/>
                                        <p:tgtEl>
                                          <p:spTgt spid="40"/>
                                        </p:tgtEl>
                                        <p:attrNameLst>
                                          <p:attrName>ppt_x</p:attrName>
                                          <p:attrName>ppt_y</p:attrName>
                                        </p:attrNameLst>
                                      </p:cBhvr>
                                    </p:animMotion>
                                  </p:childTnLst>
                                  <p:subTnLst>
                                    <p:set>
                                      <p:cBhvr override="childStyle">
                                        <p:cTn dur="1" fill="hold" display="0" masterRel="sameClick" afterEffect="1">
                                          <p:stCondLst>
                                            <p:cond evt="end" delay="0">
                                              <p:tn val="13"/>
                                            </p:cond>
                                          </p:stCondLst>
                                        </p:cTn>
                                        <p:tgtEl>
                                          <p:spTgt spid="4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5E-6 -0.00208 L -0.32605 0.15764 " pathEditMode="relative" ptsTypes="AA">
                                      <p:cBhvr>
                                        <p:cTn id="18" dur="2000" fill="hold"/>
                                        <p:tgtEl>
                                          <p:spTgt spid="39"/>
                                        </p:tgtEl>
                                        <p:attrNameLst>
                                          <p:attrName>ppt_x</p:attrName>
                                          <p:attrName>ppt_y</p:attrName>
                                        </p:attrNameLst>
                                      </p:cBhvr>
                                    </p:animMotion>
                                  </p:childTnLst>
                                  <p:subTnLst>
                                    <p:set>
                                      <p:cBhvr override="childStyle">
                                        <p:cTn dur="1" fill="hold" display="0" masterRel="sameClick" afterEffect="1">
                                          <p:stCondLst>
                                            <p:cond evt="end" delay="0">
                                              <p:tn val="17"/>
                                            </p:cond>
                                          </p:stCondLst>
                                        </p:cTn>
                                        <p:tgtEl>
                                          <p:spTgt spid="3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0295 -1.11111E-6 L -0.67101 0.07639 " pathEditMode="relative" ptsTypes="AA">
                                      <p:cBhvr>
                                        <p:cTn id="22" dur="2000" fill="hold"/>
                                        <p:tgtEl>
                                          <p:spTgt spid="38"/>
                                        </p:tgtEl>
                                        <p:attrNameLst>
                                          <p:attrName>ppt_x</p:attrName>
                                          <p:attrName>ppt_y</p:attrName>
                                        </p:attrNameLst>
                                      </p:cBhvr>
                                    </p:animMotion>
                                  </p:childTnLst>
                                  <p:subTnLst>
                                    <p:set>
                                      <p:cBhvr override="childStyle">
                                        <p:cTn dur="1" fill="hold" display="0" masterRel="sameClick" afterEffect="1">
                                          <p:stCondLst>
                                            <p:cond evt="end" delay="0">
                                              <p:tn val="21"/>
                                            </p:cond>
                                          </p:stCondLst>
                                        </p:cTn>
                                        <p:tgtEl>
                                          <p:spTgt spid="3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0052 -0.00023 L -0.17344 -0.10162 " pathEditMode="relative" ptsTypes="AA">
                                      <p:cBhvr>
                                        <p:cTn id="26" dur="2000" fill="hold"/>
                                        <p:tgtEl>
                                          <p:spTgt spid="37"/>
                                        </p:tgtEl>
                                        <p:attrNameLst>
                                          <p:attrName>ppt_x</p:attrName>
                                          <p:attrName>ppt_y</p:attrName>
                                        </p:attrNameLst>
                                      </p:cBhvr>
                                    </p:animMotion>
                                  </p:childTnLst>
                                  <p:subTnLst>
                                    <p:set>
                                      <p:cBhvr override="childStyle">
                                        <p:cTn dur="1" fill="hold" display="0" masterRel="sameClick" afterEffect="1">
                                          <p:stCondLst>
                                            <p:cond evt="end" delay="0">
                                              <p:tn val="25"/>
                                            </p:cond>
                                          </p:stCondLst>
                                        </p:cTn>
                                        <p:tgtEl>
                                          <p:spTgt spid="3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3321908" y="604302"/>
            <a:ext cx="445680" cy="421568"/>
          </a:xfrm>
          <a:prstGeom prst="flowChartDelay">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676650" y="604302"/>
            <a:ext cx="4978400" cy="422405"/>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1032305"/>
            <a:ext cx="8220075" cy="994306"/>
          </a:xfrm>
        </p:spPr>
        <p:txBody>
          <a:bodyPr/>
          <a:lstStyle/>
          <a:p>
            <a:r>
              <a:rPr lang="en-GB" sz="3600" dirty="0">
                <a:latin typeface="Twinkl" pitchFamily="2" charset="0"/>
              </a:rPr>
              <a:t>We’re Going on a Word Hunt!</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4</a:t>
            </a:r>
            <a:endParaRPr lang="en-GB" dirty="0">
              <a:solidFill>
                <a:schemeClr val="bg1"/>
              </a:solidFill>
            </a:endParaRPr>
          </a:p>
        </p:txBody>
      </p:sp>
      <p:sp>
        <p:nvSpPr>
          <p:cNvPr id="7" name="Rectangle 6"/>
          <p:cNvSpPr/>
          <p:nvPr/>
        </p:nvSpPr>
        <p:spPr>
          <a:xfrm>
            <a:off x="3219450" y="653344"/>
            <a:ext cx="538480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Reading Focus – 1a: Draw on knowledge of vocabulary to understand texts</a:t>
            </a:r>
          </a:p>
        </p:txBody>
      </p:sp>
      <p:sp>
        <p:nvSpPr>
          <p:cNvPr id="12" name="Rectangle 11"/>
          <p:cNvSpPr>
            <a:spLocks/>
          </p:cNvSpPr>
          <p:nvPr/>
        </p:nvSpPr>
        <p:spPr>
          <a:xfrm>
            <a:off x="792163" y="3001281"/>
            <a:ext cx="7559675" cy="2157102"/>
          </a:xfrm>
          <a:prstGeom prst="rect">
            <a:avLst/>
          </a:prstGeom>
          <a:noFill/>
        </p:spPr>
        <p:txBody>
          <a:bodyPr wrap="square" lIns="108000" tIns="108000" rIns="108000" bIns="108000" anchor="ctr" anchorCtr="0">
            <a:spAutoFit/>
          </a:bodyPr>
          <a:lstStyle/>
          <a:p>
            <a:r>
              <a:rPr lang="en-GB" sz="1400" dirty="0">
                <a:latin typeface="Twinkl" pitchFamily="2" charset="0"/>
              </a:rPr>
              <a:t>Slimy, Slowcoach and Slinky, who were all obedient little snails, went into the long grass for a quick munch but Bob, who was always mischievous, crawled straight away to Mr Green’s vegetable patch. First, he chomped on some scrumptious cabbage. Next, he chewed on some delicious carrot tops and then he crunched through a yummy lettuce. Feeling rather sick, he decided to head back home but just around the corner of the greenhouse, whom should he meet but Mr Green himself!</a:t>
            </a:r>
          </a:p>
          <a:p>
            <a:endParaRPr lang="en-GB" sz="1400" dirty="0">
              <a:latin typeface="Twinkl" pitchFamily="2" charset="0"/>
            </a:endParaRPr>
          </a:p>
          <a:p>
            <a:r>
              <a:rPr lang="en-GB" sz="1400" dirty="0">
                <a:latin typeface="Twinkl" pitchFamily="2" charset="0"/>
              </a:rPr>
              <a:t>“Stop, you slippery little thief!” he yelled at the top of his voice, as he angrily shook his spade high in the air. </a:t>
            </a:r>
          </a:p>
        </p:txBody>
      </p:sp>
      <p:sp>
        <p:nvSpPr>
          <p:cNvPr id="2" name="Rectangle 1"/>
          <p:cNvSpPr/>
          <p:nvPr/>
        </p:nvSpPr>
        <p:spPr>
          <a:xfrm>
            <a:off x="792164" y="5228724"/>
            <a:ext cx="1722436" cy="864101"/>
          </a:xfrm>
          <a:prstGeom prst="rect">
            <a:avLst/>
          </a:prstGeom>
          <a:solidFill>
            <a:srgbClr val="CED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Why is the word ‘CRUNCH’ written in capital letters?</a:t>
            </a:r>
          </a:p>
        </p:txBody>
      </p:sp>
      <p:sp>
        <p:nvSpPr>
          <p:cNvPr id="11" name="Rectangle 10"/>
          <p:cNvSpPr/>
          <p:nvPr/>
        </p:nvSpPr>
        <p:spPr>
          <a:xfrm>
            <a:off x="2600325" y="5228724"/>
            <a:ext cx="3009899" cy="864101"/>
          </a:xfrm>
          <a:prstGeom prst="rect">
            <a:avLst/>
          </a:prstGeom>
          <a:solidFill>
            <a:srgbClr val="CED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What adjectives does the author use to show that Bob is enjoying the vegetables in Mr Green’s garden?</a:t>
            </a:r>
          </a:p>
        </p:txBody>
      </p:sp>
      <p:sp>
        <p:nvSpPr>
          <p:cNvPr id="13" name="Rectangle 12"/>
          <p:cNvSpPr/>
          <p:nvPr/>
        </p:nvSpPr>
        <p:spPr>
          <a:xfrm>
            <a:off x="5684111" y="5228724"/>
            <a:ext cx="2667727" cy="864101"/>
          </a:xfrm>
          <a:prstGeom prst="rect">
            <a:avLst/>
          </a:prstGeom>
          <a:solidFill>
            <a:srgbClr val="CED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What sort of man is Mr Green? Which words and phrases give you clues about him?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84219" y="1891463"/>
            <a:ext cx="1267619" cy="1134398"/>
          </a:xfrm>
          <a:prstGeom prst="rect">
            <a:avLst/>
          </a:prstGeom>
        </p:spPr>
      </p:pic>
      <p:sp>
        <p:nvSpPr>
          <p:cNvPr id="16" name="Rectangle 15"/>
          <p:cNvSpPr>
            <a:spLocks/>
          </p:cNvSpPr>
          <p:nvPr/>
        </p:nvSpPr>
        <p:spPr>
          <a:xfrm>
            <a:off x="792164" y="1786016"/>
            <a:ext cx="6292056" cy="1295327"/>
          </a:xfrm>
          <a:prstGeom prst="rect">
            <a:avLst/>
          </a:prstGeom>
          <a:noFill/>
        </p:spPr>
        <p:txBody>
          <a:bodyPr wrap="square" lIns="108000" tIns="108000" rIns="108000" bIns="108000" anchor="ctr" anchorCtr="0">
            <a:spAutoFit/>
          </a:bodyPr>
          <a:lstStyle/>
          <a:p>
            <a:pPr fontAlgn="base"/>
            <a:r>
              <a:rPr lang="en-GB" sz="1400" dirty="0">
                <a:latin typeface="Twinkl" pitchFamily="2" charset="0"/>
              </a:rPr>
              <a:t>Once upon a time, there were four little snails and their names were Slimy, Slowcoach, Slinky and Bob.</a:t>
            </a:r>
          </a:p>
          <a:p>
            <a:pPr fontAlgn="base"/>
            <a:r>
              <a:rPr lang="en-GB" sz="1400" dirty="0">
                <a:latin typeface="Twinkl" pitchFamily="2" charset="0"/>
              </a:rPr>
              <a:t>“I’m off to the shops,” said Mrs Snail one morning. “You may go out into the long grass or next to the pond but don’t go into grumpy Mr Green’s garden. Your father once went there and it ended in a CRUNCH!”</a:t>
            </a:r>
          </a:p>
        </p:txBody>
      </p:sp>
    </p:spTree>
    <p:extLst>
      <p:ext uri="{BB962C8B-B14F-4D97-AF65-F5344CB8AC3E}">
        <p14:creationId xmlns:p14="http://schemas.microsoft.com/office/powerpoint/2010/main" val="209949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a:off x="1089625" y="604302"/>
            <a:ext cx="445680" cy="421568"/>
          </a:xfrm>
          <a:prstGeom prst="flowChartDelay">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73674" y="604302"/>
            <a:ext cx="682026" cy="422405"/>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p:nvPr/>
        </p:nvSpPr>
        <p:spPr>
          <a:xfrm flipH="1">
            <a:off x="3321908" y="604302"/>
            <a:ext cx="445680" cy="421568"/>
          </a:xfrm>
          <a:prstGeom prst="flowChartDelay">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676650" y="604302"/>
            <a:ext cx="4978400" cy="422405"/>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1032305"/>
            <a:ext cx="8220075" cy="994306"/>
          </a:xfrm>
        </p:spPr>
        <p:txBody>
          <a:bodyPr/>
          <a:lstStyle/>
          <a:p>
            <a:r>
              <a:rPr lang="en-GB" sz="3200" dirty="0">
                <a:latin typeface="Twinkl" pitchFamily="2" charset="0"/>
              </a:rPr>
              <a:t>We’re Going on a Word Hunt! - Answers</a:t>
            </a:r>
          </a:p>
        </p:txBody>
      </p:sp>
      <p:sp>
        <p:nvSpPr>
          <p:cNvPr id="5" name="Rectangle 4"/>
          <p:cNvSpPr/>
          <p:nvPr/>
        </p:nvSpPr>
        <p:spPr>
          <a:xfrm>
            <a:off x="622128" y="598703"/>
            <a:ext cx="702447" cy="422405"/>
          </a:xfrm>
          <a:prstGeom prst="rect">
            <a:avLst/>
          </a:prstGeom>
        </p:spPr>
        <p:txBody>
          <a:bodyPr wrap="square" lIns="0" tIns="72000" rIns="0" bIns="72000">
            <a:spAutoFit/>
          </a:bodyPr>
          <a:lstStyle/>
          <a:p>
            <a:r>
              <a:rPr lang="en-GB" b="1" dirty="0">
                <a:solidFill>
                  <a:schemeClr val="bg1"/>
                </a:solidFill>
                <a:latin typeface="Twinkl" pitchFamily="2" charset="0"/>
              </a:rPr>
              <a:t>Day 4</a:t>
            </a:r>
            <a:endParaRPr lang="en-GB" dirty="0">
              <a:solidFill>
                <a:schemeClr val="bg1"/>
              </a:solidFill>
            </a:endParaRPr>
          </a:p>
        </p:txBody>
      </p:sp>
      <p:sp>
        <p:nvSpPr>
          <p:cNvPr id="7" name="Rectangle 6"/>
          <p:cNvSpPr/>
          <p:nvPr/>
        </p:nvSpPr>
        <p:spPr>
          <a:xfrm>
            <a:off x="3219450" y="653344"/>
            <a:ext cx="5384800" cy="330072"/>
          </a:xfrm>
          <a:prstGeom prst="rect">
            <a:avLst/>
          </a:prstGeom>
        </p:spPr>
        <p:txBody>
          <a:bodyPr wrap="square" lIns="0" tIns="72000" rIns="0" bIns="72000">
            <a:spAutoFit/>
          </a:bodyPr>
          <a:lstStyle/>
          <a:p>
            <a:pPr algn="r"/>
            <a:r>
              <a:rPr lang="en-GB" sz="1200" b="1" dirty="0">
                <a:solidFill>
                  <a:schemeClr val="bg1"/>
                </a:solidFill>
                <a:latin typeface="Twinkl" pitchFamily="2" charset="0"/>
              </a:rPr>
              <a:t>Reading Focus – 1a: Draw on knowledge of vocabulary to understand texts</a:t>
            </a:r>
          </a:p>
        </p:txBody>
      </p:sp>
      <p:sp>
        <p:nvSpPr>
          <p:cNvPr id="12" name="Rectangle 11"/>
          <p:cNvSpPr>
            <a:spLocks/>
          </p:cNvSpPr>
          <p:nvPr/>
        </p:nvSpPr>
        <p:spPr>
          <a:xfrm>
            <a:off x="792163" y="3001281"/>
            <a:ext cx="7559675" cy="2157102"/>
          </a:xfrm>
          <a:prstGeom prst="rect">
            <a:avLst/>
          </a:prstGeom>
          <a:noFill/>
        </p:spPr>
        <p:txBody>
          <a:bodyPr wrap="square" lIns="108000" tIns="108000" rIns="108000" bIns="108000" anchor="ctr" anchorCtr="0">
            <a:spAutoFit/>
          </a:bodyPr>
          <a:lstStyle/>
          <a:p>
            <a:r>
              <a:rPr lang="en-GB" sz="1400" dirty="0">
                <a:latin typeface="Twinkl" pitchFamily="2" charset="0"/>
              </a:rPr>
              <a:t>Slimy, Slowcoach and Slinky, who were all obedient little snails, went into the long grass for a quick munch but Bob, who was always mischievous, crawled straight away to Mr Green’s vegetable patch. First, he chomped on some scrumptious cabbage. Next, he chewed on some delicious carrot tops and then he crunched through a yummy lettuce. Feeling rather sick, he decided to head back home but just around the corner of the greenhouse, whom should he meet but Mr Green himself!</a:t>
            </a:r>
          </a:p>
          <a:p>
            <a:endParaRPr lang="en-GB" sz="1400" dirty="0">
              <a:latin typeface="Twinkl" pitchFamily="2" charset="0"/>
            </a:endParaRPr>
          </a:p>
          <a:p>
            <a:r>
              <a:rPr lang="en-GB" sz="1400" dirty="0">
                <a:latin typeface="Twinkl" pitchFamily="2" charset="0"/>
              </a:rPr>
              <a:t>“Stop, you slippery little thief!” he yelled at the top of his voice, as he angrily shook his spade high in the air. </a:t>
            </a:r>
          </a:p>
        </p:txBody>
      </p:sp>
      <p:sp>
        <p:nvSpPr>
          <p:cNvPr id="2" name="Rectangle 1"/>
          <p:cNvSpPr/>
          <p:nvPr/>
        </p:nvSpPr>
        <p:spPr>
          <a:xfrm>
            <a:off x="792164" y="5228724"/>
            <a:ext cx="1722436" cy="864101"/>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Why is the word ‘CRUNCH’ written in capital letters?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84219" y="1891463"/>
            <a:ext cx="1267619" cy="1134398"/>
          </a:xfrm>
          <a:prstGeom prst="rect">
            <a:avLst/>
          </a:prstGeom>
        </p:spPr>
      </p:pic>
      <p:sp>
        <p:nvSpPr>
          <p:cNvPr id="16" name="Rectangle 15"/>
          <p:cNvSpPr>
            <a:spLocks/>
          </p:cNvSpPr>
          <p:nvPr/>
        </p:nvSpPr>
        <p:spPr>
          <a:xfrm>
            <a:off x="792164" y="1786016"/>
            <a:ext cx="6292056" cy="1295327"/>
          </a:xfrm>
          <a:prstGeom prst="rect">
            <a:avLst/>
          </a:prstGeom>
          <a:noFill/>
        </p:spPr>
        <p:txBody>
          <a:bodyPr wrap="square" lIns="108000" tIns="108000" rIns="108000" bIns="108000" anchor="ctr" anchorCtr="0">
            <a:spAutoFit/>
          </a:bodyPr>
          <a:lstStyle/>
          <a:p>
            <a:pPr fontAlgn="base"/>
            <a:r>
              <a:rPr lang="en-GB" sz="1400" dirty="0">
                <a:latin typeface="Twinkl" pitchFamily="2" charset="0"/>
              </a:rPr>
              <a:t>Once upon a time, there were four little snails and their names were Slimy, Slowcoach, Slinky and Bob.</a:t>
            </a:r>
          </a:p>
          <a:p>
            <a:pPr fontAlgn="base"/>
            <a:r>
              <a:rPr lang="en-GB" sz="1400" dirty="0">
                <a:latin typeface="Twinkl" pitchFamily="2" charset="0"/>
              </a:rPr>
              <a:t>“I’m off to the shops,” said Mrs Snail one morning. “You may go out into the long grass or next to the pond but don’t go into grumpy Mr Green’s garden. Your father once went there and it ended in a </a:t>
            </a:r>
            <a:r>
              <a:rPr lang="en-GB" sz="1400" b="1" dirty="0">
                <a:solidFill>
                  <a:schemeClr val="accent4"/>
                </a:solidFill>
                <a:latin typeface="Twinkl" pitchFamily="2" charset="0"/>
              </a:rPr>
              <a:t>CRUNCH</a:t>
            </a:r>
            <a:r>
              <a:rPr lang="en-GB" sz="1400" dirty="0">
                <a:latin typeface="Twinkl" pitchFamily="2" charset="0"/>
              </a:rPr>
              <a:t>!”</a:t>
            </a:r>
          </a:p>
        </p:txBody>
      </p:sp>
      <p:sp>
        <p:nvSpPr>
          <p:cNvPr id="17" name="Rectangle 16"/>
          <p:cNvSpPr/>
          <p:nvPr/>
        </p:nvSpPr>
        <p:spPr>
          <a:xfrm>
            <a:off x="2601914" y="5228724"/>
            <a:ext cx="5749924" cy="864101"/>
          </a:xfrm>
          <a:prstGeom prst="rect">
            <a:avLst/>
          </a:prstGeom>
          <a:solidFill>
            <a:srgbClr val="CED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The word ‘CRUNCH’ is written in capital letters to show that it was a loud and surprising noise. I think it was the noise that happened when grumpy Mr Green stood on Mr Snail.</a:t>
            </a:r>
          </a:p>
        </p:txBody>
      </p:sp>
    </p:spTree>
    <p:extLst>
      <p:ext uri="{BB962C8B-B14F-4D97-AF65-F5344CB8AC3E}">
        <p14:creationId xmlns:p14="http://schemas.microsoft.com/office/powerpoint/2010/main" val="33131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152</TotalTime>
  <Words>1946</Words>
  <Application>Microsoft Office PowerPoint</Application>
  <PresentationFormat>On-screen Show (4:3)</PresentationFormat>
  <Paragraphs>238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Twinkl</vt:lpstr>
      <vt:lpstr>Twinkl SemiBold</vt:lpstr>
      <vt:lpstr>Arial</vt:lpstr>
      <vt:lpstr>Calibri</vt:lpstr>
      <vt:lpstr>Sassoon Infant Rg</vt:lpstr>
      <vt:lpstr>Office Theme</vt:lpstr>
      <vt:lpstr>PowerPoint Presentation</vt:lpstr>
      <vt:lpstr>Word Scramble Puzzle</vt:lpstr>
      <vt:lpstr>PowerPoint Presentation</vt:lpstr>
      <vt:lpstr>Reading a Picture</vt:lpstr>
      <vt:lpstr>Reading a Picture - Answers</vt:lpstr>
      <vt:lpstr>Post Box Sorting</vt:lpstr>
      <vt:lpstr>PowerPoint Presentation</vt:lpstr>
      <vt:lpstr>We’re Going on a Word Hunt!</vt:lpstr>
      <vt:lpstr>We’re Going on a Word Hunt! - Answers</vt:lpstr>
      <vt:lpstr>We’re Going on a Word Hunt! - Answers</vt:lpstr>
      <vt:lpstr>We’re Going on a Word Hunt! - Answers</vt:lpstr>
      <vt:lpstr>Think &amp; Write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Sarah West</cp:lastModifiedBy>
  <cp:revision>23</cp:revision>
  <dcterms:created xsi:type="dcterms:W3CDTF">2017-03-15T10:41:38Z</dcterms:created>
  <dcterms:modified xsi:type="dcterms:W3CDTF">2020-05-22T12:08:31Z</dcterms:modified>
</cp:coreProperties>
</file>