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67" r:id="rId29"/>
  </p:sldIdLst>
  <p:sldSz cx="9144000" cy="6858000" type="screen4x3"/>
  <p:notesSz cx="6858000" cy="9144000"/>
  <p:embeddedFontLst>
    <p:embeddedFont>
      <p:font typeface="Twinkl SemiBold" pitchFamily="2" charset="0"/>
      <p:bold r:id="rId32"/>
    </p:embeddedFont>
    <p:embeddedFont>
      <p:font typeface="Twinkl" pitchFamily="2" charset="0"/>
      <p:regular r:id="rId33"/>
      <p:bold r:id="rId34"/>
    </p:embeddedFont>
    <p:embeddedFont>
      <p:font typeface="Sassoon Infant Rg" panose="02000503030000020003" pitchFamily="50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346">
          <p15:clr>
            <a:srgbClr val="A4A3A4"/>
          </p15:clr>
        </p15:guide>
        <p15:guide id="6" pos="476">
          <p15:clr>
            <a:srgbClr val="A4A3A4"/>
          </p15:clr>
        </p15:guide>
        <p15:guide id="7" orient="horz" pos="482">
          <p15:clr>
            <a:srgbClr val="A4A3A4"/>
          </p15:clr>
        </p15:guide>
        <p15:guide id="8" orient="horz" pos="3838">
          <p15:clr>
            <a:srgbClr val="A4A3A4"/>
          </p15:clr>
        </p15:guide>
        <p15:guide id="9" pos="5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1DD"/>
    <a:srgbClr val="F8F3FC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76" y="102"/>
      </p:cViewPr>
      <p:guideLst>
        <p:guide orient="horz" pos="2160"/>
        <p:guide pos="288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826024-0DFE-4B1A-B2C4-8B6E1E940CB3}" type="datetimeFigureOut">
              <a:rPr lang="en-GB"/>
              <a:pPr>
                <a:defRPr/>
              </a:pPr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35275F-E84C-4C3B-9AC5-DEB9D3E1E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554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553ACF-1BD8-4ECB-BAB5-0AC84B0303FA}" type="datetimeFigureOut">
              <a:rPr lang="en-GB"/>
              <a:pPr>
                <a:defRPr/>
              </a:pPr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726ABA-D7C8-4824-BCDF-083B98507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39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C28EA-2C20-4690-8F20-0B39A80A5AE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78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05609-38F9-4156-9B4C-0EB69249CDF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67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39760E-DA6A-4C1C-82E4-E3B60394E32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6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D58635-D0FE-4B52-BA86-A0257266BE8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2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1F9AA7-D8BE-434D-8647-5DDA82111C5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64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1656B0-D8D6-487D-A29D-C8F5436BAEBA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13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5581E6-D784-4679-AEDF-E3A764C023C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74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AF2B8-A6C4-414C-A6B0-B46E51EC647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4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BED3E6-6B61-4B39-86E8-14A6C563CD4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2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E5AC10-2D97-4864-81CF-F98F879186D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69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D2BEAE-D8B9-4E3C-A5B0-A4A0F2D3019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5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F66012-BFD7-477D-8F07-AA72C4E0916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09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DC375D-EFFC-4302-8FFC-2454FD96ACC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12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AD2D01-ED8C-473D-8DCD-09DC6AD77560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42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44B86A-9910-476B-88EC-4FEA24CEBE8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05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FA87C1-8C18-4302-9A83-C3C90813072C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73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F767A0-FEE8-4F77-B0F1-29C8D215BCA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74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C4F6E8-7687-4FC3-8DD0-40C9F9501F1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29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7D4B3D-E2AE-49E3-A22F-59193BEF91C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7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179E61-6AF6-4CF6-B999-CADE4FF8623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FF645-5502-47BB-B88B-0AD02DBA001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4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9579F7-19D8-44AE-AB39-87116F6DA2E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8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CE70FA-9750-412D-A8C1-61029BC03AD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6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A4AE3D-0C0C-4DA8-8033-72EBC2D5DEC4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3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7E5D3E-78E7-462C-867B-EA7159BFE80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13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C877DB-2929-4DD4-A545-B531CDA3B82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0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51669" y="408643"/>
            <a:ext cx="4160939" cy="713064"/>
          </a:xfrm>
          <a:prstGeom prst="rect">
            <a:avLst/>
          </a:prstGeom>
          <a:solidFill>
            <a:srgbClr val="BC8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7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77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580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9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How Much?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much money is there here?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256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535363"/>
            <a:ext cx="31337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054350"/>
            <a:ext cx="10239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86075"/>
            <a:ext cx="6969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646613"/>
            <a:ext cx="10969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473200" y="4179888"/>
            <a:ext cx="1822450" cy="18192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88p</a:t>
            </a:r>
          </a:p>
        </p:txBody>
      </p:sp>
      <p:pic>
        <p:nvPicPr>
          <p:cNvPr id="2561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011363"/>
            <a:ext cx="143351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631950"/>
            <a:ext cx="787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646488"/>
            <a:ext cx="901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Shopping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69925" y="1504950"/>
            <a:ext cx="8007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Sam buys two pieces of fruit. He </a:t>
            </a:r>
            <a:r>
              <a:rPr lang="en-GB" altLang="en-US" b="1">
                <a:solidFill>
                  <a:schemeClr val="tx1"/>
                </a:solidFill>
              </a:rPr>
              <a:t>spends</a:t>
            </a:r>
            <a:r>
              <a:rPr lang="en-GB" altLang="en-US">
                <a:solidFill>
                  <a:schemeClr val="tx1"/>
                </a:solidFill>
              </a:rPr>
              <a:t> exactly 50p. Which fruit does he buy?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276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447925"/>
            <a:ext cx="13573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400300"/>
            <a:ext cx="9112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2400300"/>
            <a:ext cx="8445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530475"/>
            <a:ext cx="18875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778000" y="3695700"/>
            <a:ext cx="1100138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20p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308350" y="3695700"/>
            <a:ext cx="1100138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10p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37113" y="3695700"/>
            <a:ext cx="1100137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30p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67463" y="3695700"/>
            <a:ext cx="1100137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40p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73200" y="4445000"/>
            <a:ext cx="6240463" cy="563563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either</a:t>
            </a:r>
            <a:r>
              <a:rPr lang="en-GB" dirty="0">
                <a:solidFill>
                  <a:schemeClr val="tx1"/>
                </a:solidFill>
              </a:rPr>
              <a:t> banana and pear </a:t>
            </a:r>
            <a:r>
              <a:rPr lang="en-GB" b="1" dirty="0">
                <a:solidFill>
                  <a:schemeClr val="tx1"/>
                </a:solidFill>
              </a:rPr>
              <a:t>or</a:t>
            </a:r>
            <a:r>
              <a:rPr lang="en-GB" dirty="0">
                <a:solidFill>
                  <a:schemeClr val="tx1"/>
                </a:solidFill>
              </a:rPr>
              <a:t> apple and grapes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Shopping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69925" y="1504950"/>
            <a:ext cx="8007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Sam buys three pieces of fruit. He </a:t>
            </a:r>
            <a:r>
              <a:rPr lang="en-GB" altLang="en-US" b="1">
                <a:solidFill>
                  <a:schemeClr val="tx1"/>
                </a:solidFill>
              </a:rPr>
              <a:t>spends</a:t>
            </a:r>
            <a:r>
              <a:rPr lang="en-GB" altLang="en-US">
                <a:solidFill>
                  <a:schemeClr val="tx1"/>
                </a:solidFill>
              </a:rPr>
              <a:t> exactly £1. Which fruit does he buy?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297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447925"/>
            <a:ext cx="13573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400300"/>
            <a:ext cx="9112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2400300"/>
            <a:ext cx="8445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530475"/>
            <a:ext cx="18875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778000" y="3695700"/>
            <a:ext cx="1100138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20p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308350" y="3695700"/>
            <a:ext cx="1100138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30p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37113" y="3695700"/>
            <a:ext cx="1100137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20p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67463" y="3695700"/>
            <a:ext cx="1100137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40p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63600" y="4445000"/>
            <a:ext cx="7459663" cy="563563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either</a:t>
            </a:r>
            <a:r>
              <a:rPr lang="en-GB" sz="1600" dirty="0">
                <a:solidFill>
                  <a:schemeClr val="tx1"/>
                </a:solidFill>
              </a:rPr>
              <a:t> 2 apples and grapes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2 grapes and a banana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2 grapes and a pear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Take Less than 50p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Mum tells Dan he can take any coin from her purse that is less than 50p. Which coins can he take?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317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535363"/>
            <a:ext cx="31337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466975"/>
            <a:ext cx="10239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3306763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646613"/>
            <a:ext cx="10969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473200" y="4179888"/>
            <a:ext cx="1822450" cy="18192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solidFill>
                  <a:schemeClr val="tx1"/>
                </a:solidFill>
              </a:rPr>
              <a:t>20p, 10p, 5p, 2p, 1p</a:t>
            </a:r>
          </a:p>
        </p:txBody>
      </p:sp>
      <p:pic>
        <p:nvPicPr>
          <p:cNvPr id="3175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2936875"/>
            <a:ext cx="158591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132013"/>
            <a:ext cx="787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194175"/>
            <a:ext cx="901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1989138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371725"/>
            <a:ext cx="1476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650" y="2700338"/>
            <a:ext cx="7632700" cy="889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79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Number Line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69925" y="1504950"/>
            <a:ext cx="8007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Write the number that would go in each box: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2698750"/>
            <a:ext cx="3816350" cy="889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69925" y="2406650"/>
            <a:ext cx="7805738" cy="889000"/>
          </a:xfrm>
          <a:prstGeom prst="rect">
            <a:avLst/>
          </a:prstGeom>
          <a:solidFill>
            <a:srgbClr val="F8F3F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523875" y="2925763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3802" name="TextBox 22"/>
          <p:cNvSpPr txBox="1">
            <a:spLocks noChangeArrowheads="1"/>
          </p:cNvSpPr>
          <p:nvPr/>
        </p:nvSpPr>
        <p:spPr bwMode="auto">
          <a:xfrm>
            <a:off x="8140700" y="2925763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33803" name="TextBox 23"/>
          <p:cNvSpPr txBox="1">
            <a:spLocks noChangeArrowheads="1"/>
          </p:cNvSpPr>
          <p:nvPr/>
        </p:nvSpPr>
        <p:spPr bwMode="auto">
          <a:xfrm>
            <a:off x="4340225" y="2925763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565400" y="2955925"/>
            <a:ext cx="0" cy="6334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08925" y="2955925"/>
            <a:ext cx="0" cy="644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" name="Rounded Rectangle 9216"/>
          <p:cNvSpPr/>
          <p:nvPr/>
        </p:nvSpPr>
        <p:spPr>
          <a:xfrm>
            <a:off x="2284413" y="2392363"/>
            <a:ext cx="561975" cy="5619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632700" y="2392363"/>
            <a:ext cx="561975" cy="5619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289175" y="2386013"/>
            <a:ext cx="561975" cy="561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27938" y="2386013"/>
            <a:ext cx="561975" cy="561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39</a:t>
            </a:r>
          </a:p>
        </p:txBody>
      </p:sp>
      <p:pic>
        <p:nvPicPr>
          <p:cNvPr id="33810" name="Picture 92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4422">
            <a:off x="3176588" y="3244850"/>
            <a:ext cx="2781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650" y="2700338"/>
            <a:ext cx="7632700" cy="889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84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Number Line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69925" y="1504950"/>
            <a:ext cx="8007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Write the number that would go in each box: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2698750"/>
            <a:ext cx="3816350" cy="889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69925" y="2406650"/>
            <a:ext cx="7805738" cy="889000"/>
          </a:xfrm>
          <a:prstGeom prst="rect">
            <a:avLst/>
          </a:prstGeom>
          <a:solidFill>
            <a:srgbClr val="F8F3F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849" name="TextBox 3"/>
          <p:cNvSpPr txBox="1">
            <a:spLocks noChangeArrowheads="1"/>
          </p:cNvSpPr>
          <p:nvPr/>
        </p:nvSpPr>
        <p:spPr bwMode="auto">
          <a:xfrm>
            <a:off x="523875" y="2925763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5850" name="TextBox 22"/>
          <p:cNvSpPr txBox="1">
            <a:spLocks noChangeArrowheads="1"/>
          </p:cNvSpPr>
          <p:nvPr/>
        </p:nvSpPr>
        <p:spPr bwMode="auto">
          <a:xfrm>
            <a:off x="8140700" y="2925763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35851" name="TextBox 23"/>
          <p:cNvSpPr txBox="1">
            <a:spLocks noChangeArrowheads="1"/>
          </p:cNvSpPr>
          <p:nvPr/>
        </p:nvSpPr>
        <p:spPr bwMode="auto">
          <a:xfrm>
            <a:off x="4340225" y="2925763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931988" y="2955925"/>
            <a:ext cx="0" cy="6334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83400" y="2955925"/>
            <a:ext cx="0" cy="644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" name="Rounded Rectangle 9216"/>
          <p:cNvSpPr/>
          <p:nvPr/>
        </p:nvSpPr>
        <p:spPr>
          <a:xfrm>
            <a:off x="1651000" y="2392363"/>
            <a:ext cx="561975" cy="5619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607175" y="2392363"/>
            <a:ext cx="561975" cy="5619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1657350" y="2386013"/>
            <a:ext cx="561975" cy="561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602413" y="2386013"/>
            <a:ext cx="561975" cy="561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66</a:t>
            </a:r>
          </a:p>
        </p:txBody>
      </p:sp>
      <p:pic>
        <p:nvPicPr>
          <p:cNvPr id="35858" name="Picture 92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4422">
            <a:off x="3176588" y="3244850"/>
            <a:ext cx="2781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Packs of Pencils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572000" y="2584450"/>
            <a:ext cx="38163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Mrs Jones wants 30 pencils for her class. There are 10 pencils in one pack. How many packs of pencils does she need?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3789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685925"/>
            <a:ext cx="23558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005513" y="4016375"/>
            <a:ext cx="949325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3 packs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The Planet Zarg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572000" y="2584450"/>
            <a:ext cx="38163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Aliens from the Planet Zarg have three eyes each. How many eyes do 5 aliens have altogether?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05513" y="4016375"/>
            <a:ext cx="949325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15 eyes</a:t>
            </a:r>
          </a:p>
        </p:txBody>
      </p:sp>
      <p:pic>
        <p:nvPicPr>
          <p:cNvPr id="399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473200"/>
            <a:ext cx="17827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The Book Shop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470400" y="1887538"/>
            <a:ext cx="3816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One book costs </a:t>
            </a:r>
            <a:r>
              <a:rPr lang="en-GB" altLang="en-US" b="1">
                <a:solidFill>
                  <a:schemeClr val="tx1"/>
                </a:solidFill>
              </a:rPr>
              <a:t>£5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Sunil wants to buy </a:t>
            </a:r>
            <a:r>
              <a:rPr lang="en-GB" altLang="en-US" b="1">
                <a:solidFill>
                  <a:schemeClr val="tx1"/>
                </a:solidFill>
              </a:rPr>
              <a:t>3</a:t>
            </a:r>
            <a:r>
              <a:rPr lang="en-GB" altLang="en-US">
                <a:solidFill>
                  <a:schemeClr val="tx1"/>
                </a:solidFill>
              </a:rPr>
              <a:t> books.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 works out how much this will cost. Which two calculations could he use?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5 + 3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5 + 5 + 5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3 x 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3 + 3 + 3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00725" y="4713288"/>
            <a:ext cx="1154113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5 + 5 + 5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3 x 5</a:t>
            </a:r>
          </a:p>
        </p:txBody>
      </p:sp>
      <p:pic>
        <p:nvPicPr>
          <p:cNvPr id="4199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887538"/>
            <a:ext cx="30988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Oval 9232"/>
          <p:cNvSpPr/>
          <p:nvPr/>
        </p:nvSpPr>
        <p:spPr>
          <a:xfrm>
            <a:off x="2228850" y="3930650"/>
            <a:ext cx="2303463" cy="2305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Fractions of Shapes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69925" y="1504950"/>
            <a:ext cx="8007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shape has ¾ shaded?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3813" y="2136775"/>
            <a:ext cx="1628775" cy="162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6200000">
            <a:off x="3001168" y="2536032"/>
            <a:ext cx="1560513" cy="8128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563813" y="2136775"/>
            <a:ext cx="1628775" cy="1628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563813" y="2136775"/>
            <a:ext cx="1628775" cy="1628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11738" y="1965325"/>
            <a:ext cx="1700212" cy="16986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9" name="Straight Connector 18"/>
          <p:cNvCxnSpPr>
            <a:stCxn id="14" idx="0"/>
          </p:cNvCxnSpPr>
          <p:nvPr/>
        </p:nvCxnSpPr>
        <p:spPr>
          <a:xfrm>
            <a:off x="5861050" y="1965325"/>
            <a:ext cx="0" cy="849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e 30"/>
          <p:cNvSpPr/>
          <p:nvPr/>
        </p:nvSpPr>
        <p:spPr>
          <a:xfrm>
            <a:off x="5011738" y="1958975"/>
            <a:ext cx="1698625" cy="1698625"/>
          </a:xfrm>
          <a:prstGeom prst="pie">
            <a:avLst>
              <a:gd name="adj1" fmla="val 1760487"/>
              <a:gd name="adj2" fmla="val 8730101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9223" name="Cross 9222"/>
          <p:cNvSpPr/>
          <p:nvPr/>
        </p:nvSpPr>
        <p:spPr>
          <a:xfrm>
            <a:off x="2501900" y="4194175"/>
            <a:ext cx="1755775" cy="1755775"/>
          </a:xfrm>
          <a:prstGeom prst="plus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225" name="Straight Connector 9224"/>
          <p:cNvCxnSpPr>
            <a:stCxn id="9223" idx="0"/>
            <a:endCxn id="9223" idx="2"/>
          </p:cNvCxnSpPr>
          <p:nvPr/>
        </p:nvCxnSpPr>
        <p:spPr>
          <a:xfrm>
            <a:off x="3379788" y="4194175"/>
            <a:ext cx="0" cy="1755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223" idx="1"/>
            <a:endCxn id="9223" idx="3"/>
          </p:cNvCxnSpPr>
          <p:nvPr/>
        </p:nvCxnSpPr>
        <p:spPr>
          <a:xfrm>
            <a:off x="2501900" y="5072063"/>
            <a:ext cx="17557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L-Shape 9229"/>
          <p:cNvSpPr/>
          <p:nvPr/>
        </p:nvSpPr>
        <p:spPr>
          <a:xfrm>
            <a:off x="3379788" y="4194175"/>
            <a:ext cx="877887" cy="877888"/>
          </a:xfrm>
          <a:prstGeom prst="corne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Rectangle 55"/>
          <p:cNvSpPr/>
          <p:nvPr/>
        </p:nvSpPr>
        <p:spPr>
          <a:xfrm rot="2700000">
            <a:off x="5143500" y="4268788"/>
            <a:ext cx="1628775" cy="1628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232" name="Straight Connector 9231"/>
          <p:cNvCxnSpPr/>
          <p:nvPr/>
        </p:nvCxnSpPr>
        <p:spPr>
          <a:xfrm>
            <a:off x="5957888" y="3930650"/>
            <a:ext cx="0" cy="2290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 rot="16200000">
            <a:off x="4240213" y="4510088"/>
            <a:ext cx="2282825" cy="115252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Isosceles Triangle 59"/>
          <p:cNvSpPr/>
          <p:nvPr/>
        </p:nvSpPr>
        <p:spPr>
          <a:xfrm>
            <a:off x="2581275" y="2949575"/>
            <a:ext cx="1611313" cy="8128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233" grpId="0" animBg="1"/>
      <p:bldP spid="9233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979488" y="2532063"/>
            <a:ext cx="76327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>
                <a:solidFill>
                  <a:schemeClr val="tx1"/>
                </a:solidFill>
              </a:rPr>
              <a:t>9 × 2 =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76938" y="2559050"/>
            <a:ext cx="1838325" cy="18367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976938" y="2559050"/>
            <a:ext cx="1838325" cy="18367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dirty="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Fractions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669925" y="1504950"/>
            <a:ext cx="8007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Calculate: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46086" name="Rectangle 1"/>
          <p:cNvSpPr>
            <a:spLocks noChangeArrowheads="1"/>
          </p:cNvSpPr>
          <p:nvPr/>
        </p:nvSpPr>
        <p:spPr bwMode="auto">
          <a:xfrm>
            <a:off x="4019550" y="2284413"/>
            <a:ext cx="2527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½ of 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08538" y="3754438"/>
            <a:ext cx="949325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460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"/>
          <a:stretch>
            <a:fillRect/>
          </a:stretch>
        </p:blipFill>
        <p:spPr bwMode="auto">
          <a:xfrm>
            <a:off x="1125538" y="2741613"/>
            <a:ext cx="1579562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Fractions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669925" y="1504950"/>
            <a:ext cx="8007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Calculate: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48134" name="Rectangle 1"/>
          <p:cNvSpPr>
            <a:spLocks noChangeArrowheads="1"/>
          </p:cNvSpPr>
          <p:nvPr/>
        </p:nvSpPr>
        <p:spPr bwMode="auto">
          <a:xfrm>
            <a:off x="4019550" y="2284413"/>
            <a:ext cx="2527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¼ of 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08538" y="3754438"/>
            <a:ext cx="949325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81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"/>
          <a:stretch>
            <a:fillRect/>
          </a:stretch>
        </p:blipFill>
        <p:spPr bwMode="auto">
          <a:xfrm>
            <a:off x="1125538" y="2741613"/>
            <a:ext cx="1579562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Fractions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669925" y="1504950"/>
            <a:ext cx="8007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Calculate: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50182" name="Rectangle 1"/>
          <p:cNvSpPr>
            <a:spLocks noChangeArrowheads="1"/>
          </p:cNvSpPr>
          <p:nvPr/>
        </p:nvSpPr>
        <p:spPr bwMode="auto">
          <a:xfrm>
            <a:off x="2732088" y="2592388"/>
            <a:ext cx="510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two quarters of eight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08538" y="3754438"/>
            <a:ext cx="949325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501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"/>
          <a:stretch>
            <a:fillRect/>
          </a:stretch>
        </p:blipFill>
        <p:spPr bwMode="auto">
          <a:xfrm>
            <a:off x="1125538" y="2741613"/>
            <a:ext cx="1579562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3" grpId="0" animBg="1"/>
      <p:bldP spid="2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Fractions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669925" y="1504950"/>
            <a:ext cx="8007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Calculate: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52230" name="Rectangle 1"/>
          <p:cNvSpPr>
            <a:spLocks noChangeArrowheads="1"/>
          </p:cNvSpPr>
          <p:nvPr/>
        </p:nvSpPr>
        <p:spPr bwMode="auto">
          <a:xfrm>
            <a:off x="4019550" y="2284413"/>
            <a:ext cx="2527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¾ of 16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08538" y="3754438"/>
            <a:ext cx="949325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522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"/>
          <a:stretch>
            <a:fillRect/>
          </a:stretch>
        </p:blipFill>
        <p:spPr bwMode="auto">
          <a:xfrm>
            <a:off x="1125538" y="2741613"/>
            <a:ext cx="1579562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3" grpId="0" animBg="1"/>
      <p:bldP spid="2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382963" y="1768475"/>
            <a:ext cx="3238500" cy="2063750"/>
          </a:xfrm>
          <a:prstGeom prst="wedgeRoundRectCallout">
            <a:avLst>
              <a:gd name="adj1" fmla="val -80362"/>
              <a:gd name="adj2" fmla="val 5032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I’m thinking of a number.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Half of my number is 8.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is my number?</a:t>
            </a:r>
          </a:p>
        </p:txBody>
      </p:sp>
      <p:sp>
        <p:nvSpPr>
          <p:cNvPr id="5427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What Number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54278" name="Rectangle 1"/>
          <p:cNvSpPr>
            <a:spLocks noChangeArrowheads="1"/>
          </p:cNvSpPr>
          <p:nvPr/>
        </p:nvSpPr>
        <p:spPr bwMode="auto">
          <a:xfrm>
            <a:off x="5419725" y="22844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27550" y="3019425"/>
            <a:ext cx="950913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16</a:t>
            </a:r>
          </a:p>
        </p:txBody>
      </p:sp>
      <p:grpSp>
        <p:nvGrpSpPr>
          <p:cNvPr id="54280" name="Group 4"/>
          <p:cNvGrpSpPr>
            <a:grpSpLocks/>
          </p:cNvGrpSpPr>
          <p:nvPr/>
        </p:nvGrpSpPr>
        <p:grpSpPr bwMode="auto">
          <a:xfrm>
            <a:off x="755650" y="2268538"/>
            <a:ext cx="2241550" cy="4140200"/>
            <a:chOff x="1342625" y="1380066"/>
            <a:chExt cx="2242225" cy="4139303"/>
          </a:xfrm>
        </p:grpSpPr>
        <p:pic>
          <p:nvPicPr>
            <p:cNvPr id="5428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91" b="42052"/>
            <a:stretch>
              <a:fillRect/>
            </a:stretch>
          </p:blipFill>
          <p:spPr bwMode="auto">
            <a:xfrm>
              <a:off x="1342625" y="1380066"/>
              <a:ext cx="1436343" cy="413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25513" r="44099" b="42052"/>
            <a:stretch>
              <a:fillRect/>
            </a:stretch>
          </p:blipFill>
          <p:spPr bwMode="auto">
            <a:xfrm>
              <a:off x="1342625" y="3200201"/>
              <a:ext cx="2242225" cy="231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3" grpId="0" animBg="1"/>
      <p:bldP spid="2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Word Problems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669925" y="1504950"/>
            <a:ext cx="80073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There are 18 wellies in the school cloakroom. How many children have brought wellies to school?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338513" y="3395663"/>
            <a:ext cx="4348162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3200" dirty="0">
                <a:solidFill>
                  <a:schemeClr val="tx1"/>
                </a:solidFill>
              </a:rPr>
              <a:t>18 ÷ 2 = 9 children</a:t>
            </a:r>
          </a:p>
        </p:txBody>
      </p:sp>
      <p:pic>
        <p:nvPicPr>
          <p:cNvPr id="5632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406650"/>
            <a:ext cx="226218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Word Problems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669925" y="1504950"/>
            <a:ext cx="75723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Matthew is sharing his grapes with Tom. He gives Tom half of his grapes. Tom has 10 grapes. How many grapes did Matthew have to begin with?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95725" y="3395663"/>
            <a:ext cx="4346575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3200" dirty="0">
                <a:solidFill>
                  <a:schemeClr val="tx1"/>
                </a:solidFill>
              </a:rPr>
              <a:t>10 × 2 = 20 grapes</a:t>
            </a:r>
          </a:p>
        </p:txBody>
      </p:sp>
      <p:pic>
        <p:nvPicPr>
          <p:cNvPr id="5837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625725"/>
            <a:ext cx="44323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9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776538" y="4451350"/>
            <a:ext cx="5183187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3200" dirty="0">
                <a:solidFill>
                  <a:schemeClr val="tx1"/>
                </a:solidFill>
              </a:rPr>
              <a:t>16 - 4 = 12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tx1"/>
                </a:solidFill>
              </a:rPr>
              <a:t>sweets</a:t>
            </a:r>
          </a:p>
        </p:txBody>
      </p:sp>
      <p:sp>
        <p:nvSpPr>
          <p:cNvPr id="6041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Word Problems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69925" y="1504950"/>
            <a:ext cx="75723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50" charset="0"/>
              </a:rPr>
              <a:t>Maddie has 16 sweets. She gives one quarter of them to her little sister. How many sweets does Maddie have left?</a:t>
            </a:r>
            <a:endParaRPr lang="en-GB" sz="1050" dirty="0">
              <a:latin typeface="Twinkl" pitchFamily="50" charset="0"/>
            </a:endParaRP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13150" y="3757613"/>
            <a:ext cx="4346575" cy="5619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3200" dirty="0">
                <a:solidFill>
                  <a:schemeClr val="tx1"/>
                </a:solidFill>
              </a:rPr>
              <a:t>16 ÷ 4 = 4 sweets</a:t>
            </a:r>
          </a:p>
        </p:txBody>
      </p:sp>
      <p:pic>
        <p:nvPicPr>
          <p:cNvPr id="604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800350"/>
            <a:ext cx="43418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  <p:bldP spid="19" grpId="0" animBg="1"/>
      <p:bldP spid="1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747713" y="2532063"/>
            <a:ext cx="76327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>
                <a:solidFill>
                  <a:schemeClr val="tx1"/>
                </a:solidFill>
              </a:rPr>
              <a:t>3 × 10 =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15088" y="2559050"/>
            <a:ext cx="1965325" cy="19637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415088" y="2559050"/>
            <a:ext cx="1965325" cy="19637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dirty="0">
                <a:solidFill>
                  <a:schemeClr val="tx1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922463" y="2532063"/>
            <a:ext cx="64579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>
                <a:solidFill>
                  <a:schemeClr val="tx1"/>
                </a:solidFill>
              </a:rPr>
              <a:t>× 5 = 35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0750" y="2559050"/>
            <a:ext cx="1963738" cy="19637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920750" y="2559050"/>
            <a:ext cx="1963738" cy="19637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971550" y="2532063"/>
            <a:ext cx="76327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>
                <a:solidFill>
                  <a:schemeClr val="tx1"/>
                </a:solidFill>
              </a:rPr>
              <a:t>8 ÷ 2 =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78525" y="2559050"/>
            <a:ext cx="1965325" cy="19637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978525" y="2559050"/>
            <a:ext cx="1965325" cy="19637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755650" y="2532063"/>
            <a:ext cx="76327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>
                <a:solidFill>
                  <a:schemeClr val="tx1"/>
                </a:solidFill>
              </a:rPr>
              <a:t>45 ÷ 5 =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38888" y="2559050"/>
            <a:ext cx="1965325" cy="19637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38888" y="2559050"/>
            <a:ext cx="1965325" cy="19637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1922463" y="2532063"/>
            <a:ext cx="64579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>
                <a:solidFill>
                  <a:schemeClr val="tx1"/>
                </a:solidFill>
              </a:rPr>
              <a:t>÷ 10 = 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0750" y="2559050"/>
            <a:ext cx="1963738" cy="1963738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920750" y="2559050"/>
            <a:ext cx="1963738" cy="19637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dirty="0">
                <a:solidFill>
                  <a:schemeClr val="tx1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How Much?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much money is there here?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535363"/>
            <a:ext cx="31337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833688"/>
            <a:ext cx="901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1255713"/>
            <a:ext cx="10239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922713"/>
            <a:ext cx="10239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135188"/>
            <a:ext cx="6969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741613"/>
            <a:ext cx="10969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14888"/>
            <a:ext cx="10969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473200" y="4179888"/>
            <a:ext cx="1822450" cy="18192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49p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How Much?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much money is there here?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235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535363"/>
            <a:ext cx="31337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3327400"/>
            <a:ext cx="1025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978025"/>
            <a:ext cx="6969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082800"/>
            <a:ext cx="10969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473200" y="4179888"/>
            <a:ext cx="1822450" cy="18192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tx1"/>
                </a:solidFill>
              </a:rPr>
              <a:t>73p</a:t>
            </a:r>
          </a:p>
        </p:txBody>
      </p:sp>
      <p:pic>
        <p:nvPicPr>
          <p:cNvPr id="2356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011363"/>
            <a:ext cx="143351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281488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35363"/>
            <a:ext cx="787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302</TotalTime>
  <Words>656</Words>
  <Application>Microsoft Office PowerPoint</Application>
  <PresentationFormat>On-screen Show (4:3)</PresentationFormat>
  <Paragraphs>191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Twinkl SemiBold</vt:lpstr>
      <vt:lpstr>Arial</vt:lpstr>
      <vt:lpstr>Twinkl</vt:lpstr>
      <vt:lpstr>Sassoon Infant Rg</vt:lpstr>
      <vt:lpstr>Calibri</vt:lpstr>
      <vt:lpstr>Office Theme</vt:lpstr>
      <vt:lpstr>PowerPoint Presentation</vt:lpstr>
      <vt:lpstr>Missing Number</vt:lpstr>
      <vt:lpstr>Missing Number</vt:lpstr>
      <vt:lpstr>Missing Number</vt:lpstr>
      <vt:lpstr>Missing Number</vt:lpstr>
      <vt:lpstr>Missing Number</vt:lpstr>
      <vt:lpstr>Missing Number</vt:lpstr>
      <vt:lpstr>How Much?</vt:lpstr>
      <vt:lpstr>How Much?</vt:lpstr>
      <vt:lpstr>How Much?</vt:lpstr>
      <vt:lpstr>Shopping</vt:lpstr>
      <vt:lpstr>Shopping</vt:lpstr>
      <vt:lpstr>Take Less than 50p</vt:lpstr>
      <vt:lpstr>Number Line</vt:lpstr>
      <vt:lpstr>Number Line</vt:lpstr>
      <vt:lpstr>Packs of Pencils</vt:lpstr>
      <vt:lpstr>The Planet Zarg</vt:lpstr>
      <vt:lpstr>The Book Shop</vt:lpstr>
      <vt:lpstr>Fractions of Shapes</vt:lpstr>
      <vt:lpstr>Fractions</vt:lpstr>
      <vt:lpstr>Fractions</vt:lpstr>
      <vt:lpstr>Fractions</vt:lpstr>
      <vt:lpstr>Fractions</vt:lpstr>
      <vt:lpstr>What Number</vt:lpstr>
      <vt:lpstr>Word Problems</vt:lpstr>
      <vt:lpstr>Word Problems</vt:lpstr>
      <vt:lpstr>Word Problems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Joseph Hayward</cp:lastModifiedBy>
  <cp:revision>31</cp:revision>
  <dcterms:created xsi:type="dcterms:W3CDTF">2017-03-30T09:43:46Z</dcterms:created>
  <dcterms:modified xsi:type="dcterms:W3CDTF">2020-03-12T12:56:28Z</dcterms:modified>
</cp:coreProperties>
</file>