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67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Sassoon Infant Rg" panose="02000503030000020003" charset="0"/>
      <p:regular r:id="rId29"/>
      <p:bold r:id="rId30"/>
    </p:embeddedFont>
    <p:embeddedFont>
      <p:font typeface="Twinkl" panose="020B0604020202020204" charset="0"/>
      <p:regular r:id="rId31"/>
      <p:bold r:id="rId32"/>
    </p:embeddedFont>
    <p:embeddedFont>
      <p:font typeface="Twinkl SemiBold" charset="0"/>
      <p:bold r:id="rId3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DBD4"/>
    <a:srgbClr val="FFFFFF"/>
    <a:srgbClr val="DE1E5A"/>
    <a:srgbClr val="18A0DB"/>
    <a:srgbClr val="BC0105"/>
    <a:srgbClr val="4DB1E3"/>
    <a:srgbClr val="80C1EB"/>
    <a:srgbClr val="ACDDFC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1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931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63780A-A3D6-4AC8-9781-B78A77A76289}" type="datetimeFigureOut">
              <a:rPr lang="en-GB"/>
              <a:pPr>
                <a:defRPr/>
              </a:pPr>
              <a:t>22/05/2020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BE7B9F-E074-447C-B448-E9121E1824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04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564FC6-603C-4234-AFFD-AD03A14629EF}" type="datetimeFigureOut">
              <a:rPr lang="en-GB"/>
              <a:pPr>
                <a:defRPr/>
              </a:pPr>
              <a:t>22/05/2020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5C35A20-40F7-4107-B196-6FC79E2A42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469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631E76-E6D1-4E52-A9F7-F50068F94D87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025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9357BE-F0CC-4544-92E8-2FFBED3A0266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577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BC5D91-620E-4CD1-8FFF-0DEB3EC19F67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47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94DD1F-7A0F-47B9-B2CA-733F6C4F7D1F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687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7EA72F-E134-470C-80C0-CC91C6B0E59B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779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08C0E1-6FC2-4061-BC41-2118F7BDD064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155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991F70-2E2C-43FF-BE71-4620A775CEF1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861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46E60F-5562-498B-83DD-4B0885700731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994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13391A-4739-423B-A483-3214193944D9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409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01D2DF-51BD-429B-9FB2-7D72392F6C71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1986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72C89A-BAF9-4C87-84AA-E68347C6080D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377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592E5A-F05A-40C3-94E5-535993F26923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61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C0C8C9-8B86-4F90-A5D2-829065E7EAE3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437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D9B0BD-3C9E-45D9-AE23-9C32D34C03CC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517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704531-D054-44A5-B89F-210B588E1A51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189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A90A47-4DDE-4B2D-A0C5-3E730E5D578E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904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D8707B-C30B-48C9-AA2E-83D6A9E3EC0E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949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8182C8-CAC0-463F-B0DF-823D04ACF212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989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6152D4-141F-4874-AA8E-D237CDD7DE94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67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302004" y="402672"/>
            <a:ext cx="4160939" cy="713064"/>
          </a:xfrm>
          <a:prstGeom prst="rect">
            <a:avLst/>
          </a:prstGeom>
          <a:solidFill>
            <a:srgbClr val="55D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40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77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444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4907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55650" y="4137025"/>
            <a:ext cx="5332413" cy="1252538"/>
          </a:xfrm>
          <a:prstGeom prst="roundRect">
            <a:avLst>
              <a:gd name="adj" fmla="val 720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</a:rPr>
              <a:t>20 – 8 = 12 butterflies</a:t>
            </a:r>
          </a:p>
        </p:txBody>
      </p:sp>
      <p:sp>
        <p:nvSpPr>
          <p:cNvPr id="25603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Word Problems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755650" y="1514475"/>
            <a:ext cx="70929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There are 20 butterflies on a bush. 8 butterflies fly away. How many are left?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pic>
        <p:nvPicPr>
          <p:cNvPr id="2560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2181225"/>
            <a:ext cx="32258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55938" y="3449638"/>
            <a:ext cx="5332412" cy="1254125"/>
          </a:xfrm>
          <a:prstGeom prst="roundRect">
            <a:avLst>
              <a:gd name="adj" fmla="val 788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</a:rPr>
              <a:t> 14 + 9 = 23 sweets</a:t>
            </a:r>
          </a:p>
        </p:txBody>
      </p:sp>
      <p:sp>
        <p:nvSpPr>
          <p:cNvPr id="2765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Word Problems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James has a bag of sweets. He gives 9 sweets to Ali. He has 14 sweets left. How many sweets did he have to start with?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pic>
        <p:nvPicPr>
          <p:cNvPr id="2765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57450"/>
            <a:ext cx="4878388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73150" y="3662363"/>
            <a:ext cx="5773738" cy="1460500"/>
          </a:xfrm>
          <a:prstGeom prst="roundRect">
            <a:avLst>
              <a:gd name="adj" fmla="val 855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25 – 7 - 9 = 9 grapes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or </a:t>
            </a:r>
            <a:r>
              <a:rPr lang="en-GB" sz="2800" dirty="0">
                <a:solidFill>
                  <a:schemeClr val="tx1"/>
                </a:solidFill>
              </a:rPr>
              <a:t>7 + 9 = 16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25 – 16 = 9 grapes</a:t>
            </a:r>
          </a:p>
        </p:txBody>
      </p:sp>
      <p:sp>
        <p:nvSpPr>
          <p:cNvPr id="29699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Word Problems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There are 25 grapes on a bunch. Dan takes 7 grapes. Mo takes 9 grapes. How many grapes are left on the bunch?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pic>
        <p:nvPicPr>
          <p:cNvPr id="2970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3788">
            <a:off x="3813175" y="2295525"/>
            <a:ext cx="4230688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58975" y="2430463"/>
            <a:ext cx="2608263" cy="2252662"/>
          </a:xfrm>
          <a:prstGeom prst="roundRect">
            <a:avLst>
              <a:gd name="adj" fmla="val 614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</a:rPr>
              <a:t>19 – 6 = 13 beads</a:t>
            </a:r>
          </a:p>
        </p:txBody>
      </p:sp>
      <p:sp>
        <p:nvSpPr>
          <p:cNvPr id="31747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Word Problems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Ellie has 19 beads altogether. She has 6 in one hand. How many does she have in the other hand?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4" y="4126117"/>
            <a:ext cx="4267200" cy="2284792"/>
          </a:xfrm>
          <a:prstGeom prst="roundRect">
            <a:avLst>
              <a:gd name="adj" fmla="val 5179"/>
            </a:avLst>
          </a:prstGeom>
        </p:spPr>
      </p:pic>
      <p:pic>
        <p:nvPicPr>
          <p:cNvPr id="3175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4410075"/>
            <a:ext cx="117951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How Much?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How much does the butter weigh?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pic>
        <p:nvPicPr>
          <p:cNvPr id="3379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2057400"/>
            <a:ext cx="2641600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57663" y="4478338"/>
            <a:ext cx="160337" cy="212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605338" y="3876675"/>
            <a:ext cx="161925" cy="2111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3263900" y="2890838"/>
            <a:ext cx="2606675" cy="1076325"/>
          </a:xfrm>
          <a:prstGeom prst="roundRect">
            <a:avLst>
              <a:gd name="adj" fmla="val 952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</a:rPr>
              <a:t>250g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29225" y="4656138"/>
            <a:ext cx="160338" cy="460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278438" y="4549775"/>
            <a:ext cx="161925" cy="212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095875" y="5141913"/>
            <a:ext cx="161925" cy="2111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264025" y="5202238"/>
            <a:ext cx="161925" cy="2111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More than, Less than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Here is the weight of some different fruit.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pic>
        <p:nvPicPr>
          <p:cNvPr id="3584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54225"/>
            <a:ext cx="1157288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2074863"/>
            <a:ext cx="1058863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12963"/>
            <a:ext cx="180022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2054225"/>
            <a:ext cx="14605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025525" y="3722688"/>
            <a:ext cx="1049338" cy="4508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50g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011488" y="3751263"/>
            <a:ext cx="1050925" cy="4508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65g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999038" y="3751263"/>
            <a:ext cx="1049337" cy="4508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100g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986588" y="3794125"/>
            <a:ext cx="1049337" cy="4508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120g</a:t>
            </a:r>
          </a:p>
        </p:txBody>
      </p:sp>
      <p:sp>
        <p:nvSpPr>
          <p:cNvPr id="35854" name="Rectangle 15"/>
          <p:cNvSpPr>
            <a:spLocks noChangeArrowheads="1"/>
          </p:cNvSpPr>
          <p:nvPr/>
        </p:nvSpPr>
        <p:spPr bwMode="auto">
          <a:xfrm>
            <a:off x="755650" y="4395788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Use these symbols to fill in the boxes: &lt;     &gt;     =</a:t>
            </a:r>
          </a:p>
        </p:txBody>
      </p:sp>
      <p:sp>
        <p:nvSpPr>
          <p:cNvPr id="35855" name="Rectangle 16"/>
          <p:cNvSpPr>
            <a:spLocks noChangeArrowheads="1"/>
          </p:cNvSpPr>
          <p:nvPr/>
        </p:nvSpPr>
        <p:spPr bwMode="auto">
          <a:xfrm>
            <a:off x="809625" y="5075238"/>
            <a:ext cx="225583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orange          banana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611313" y="5010150"/>
            <a:ext cx="517525" cy="515938"/>
          </a:xfrm>
          <a:prstGeom prst="roundRect">
            <a:avLst>
              <a:gd name="adj" fmla="val 837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500"/>
          </a:p>
        </p:txBody>
      </p:sp>
      <p:sp>
        <p:nvSpPr>
          <p:cNvPr id="19" name="Rounded Rectangle 18"/>
          <p:cNvSpPr/>
          <p:nvPr/>
        </p:nvSpPr>
        <p:spPr>
          <a:xfrm>
            <a:off x="1611313" y="5010150"/>
            <a:ext cx="517525" cy="515938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>
                <a:solidFill>
                  <a:schemeClr val="tx1"/>
                </a:solidFill>
              </a:rPr>
              <a:t>&gt;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5858" name="Rectangle 19"/>
          <p:cNvSpPr>
            <a:spLocks noChangeArrowheads="1"/>
          </p:cNvSpPr>
          <p:nvPr/>
        </p:nvSpPr>
        <p:spPr bwMode="auto">
          <a:xfrm>
            <a:off x="3711575" y="5075238"/>
            <a:ext cx="225583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pear            apple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322763" y="5010150"/>
            <a:ext cx="517525" cy="515938"/>
          </a:xfrm>
          <a:prstGeom prst="roundRect">
            <a:avLst>
              <a:gd name="adj" fmla="val 837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500"/>
          </a:p>
        </p:txBody>
      </p:sp>
      <p:sp>
        <p:nvSpPr>
          <p:cNvPr id="23" name="Rounded Rectangle 22"/>
          <p:cNvSpPr/>
          <p:nvPr/>
        </p:nvSpPr>
        <p:spPr>
          <a:xfrm>
            <a:off x="4322763" y="5010150"/>
            <a:ext cx="517525" cy="515938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35861" name="Rectangle 23"/>
          <p:cNvSpPr>
            <a:spLocks noChangeArrowheads="1"/>
          </p:cNvSpPr>
          <p:nvPr/>
        </p:nvSpPr>
        <p:spPr bwMode="auto">
          <a:xfrm>
            <a:off x="6048375" y="5075238"/>
            <a:ext cx="27924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 apples           banana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016750" y="5010150"/>
            <a:ext cx="515938" cy="515938"/>
          </a:xfrm>
          <a:prstGeom prst="roundRect">
            <a:avLst>
              <a:gd name="adj" fmla="val 837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500"/>
          </a:p>
        </p:txBody>
      </p:sp>
      <p:sp>
        <p:nvSpPr>
          <p:cNvPr id="26" name="Rounded Rectangle 25"/>
          <p:cNvSpPr/>
          <p:nvPr/>
        </p:nvSpPr>
        <p:spPr>
          <a:xfrm>
            <a:off x="7016750" y="5010150"/>
            <a:ext cx="515938" cy="515938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9" grpId="0" animBg="1"/>
      <p:bldP spid="19" grpId="1" animBg="1"/>
      <p:bldP spid="23" grpId="0" animBg="1"/>
      <p:bldP spid="23" grpId="1" animBg="1"/>
      <p:bldP spid="26" grpId="0" animBg="1"/>
      <p:bldP spid="2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Time to Tell the Time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Which clock shows </a:t>
            </a:r>
            <a:r>
              <a:rPr lang="en-GB" altLang="en-US" b="1">
                <a:solidFill>
                  <a:schemeClr val="tx1"/>
                </a:solidFill>
              </a:rPr>
              <a:t>twenty past three</a:t>
            </a:r>
            <a:r>
              <a:rPr lang="en-GB" altLang="en-US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pic>
        <p:nvPicPr>
          <p:cNvPr id="3789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2446338"/>
            <a:ext cx="18081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446338"/>
            <a:ext cx="18081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2446338"/>
            <a:ext cx="18081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2446338"/>
            <a:ext cx="18081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1676400" y="3341688"/>
            <a:ext cx="373063" cy="2444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676400" y="3341688"/>
            <a:ext cx="660400" cy="79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609975" y="3349625"/>
            <a:ext cx="573088" cy="3730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609975" y="3349625"/>
            <a:ext cx="573088" cy="889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40375" y="3341688"/>
            <a:ext cx="371475" cy="3127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540375" y="3349625"/>
            <a:ext cx="0" cy="6540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908800" y="3349625"/>
            <a:ext cx="5588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461250" y="3335338"/>
            <a:ext cx="185738" cy="4873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1287463" y="4391025"/>
            <a:ext cx="574675" cy="57626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3" name="Oval 32"/>
          <p:cNvSpPr/>
          <p:nvPr/>
        </p:nvSpPr>
        <p:spPr>
          <a:xfrm>
            <a:off x="3321050" y="4391025"/>
            <a:ext cx="576263" cy="57626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4" name="Oval 33"/>
          <p:cNvSpPr/>
          <p:nvPr/>
        </p:nvSpPr>
        <p:spPr>
          <a:xfrm>
            <a:off x="5251450" y="4391025"/>
            <a:ext cx="576263" cy="57626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5" name="Oval 34"/>
          <p:cNvSpPr/>
          <p:nvPr/>
        </p:nvSpPr>
        <p:spPr>
          <a:xfrm>
            <a:off x="7188200" y="4391025"/>
            <a:ext cx="576263" cy="57626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4B8E5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E8AD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54125" y="3197225"/>
            <a:ext cx="4860925" cy="1695450"/>
          </a:xfrm>
          <a:prstGeom prst="roundRect">
            <a:avLst>
              <a:gd name="adj" fmla="val 855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She arrives at 8.45 or quarter to 9.</a:t>
            </a:r>
          </a:p>
        </p:txBody>
      </p:sp>
      <p:sp>
        <p:nvSpPr>
          <p:cNvPr id="39939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Word Problems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Lily starts school at 9 o’clock. She arrives 15 minutes early. What time does she arrive at school?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pic>
        <p:nvPicPr>
          <p:cNvPr id="3994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2212975"/>
            <a:ext cx="153987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How Many?</a:t>
            </a: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1400175" y="1514475"/>
            <a:ext cx="6835775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How many seconds in a minute?</a:t>
            </a: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How many minutes in one hour?</a:t>
            </a: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How many hours in one day?</a:t>
            </a: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How many seconds in two minutes?</a:t>
            </a: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How many hours in two days?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14" name="Oval 13"/>
          <p:cNvSpPr/>
          <p:nvPr/>
        </p:nvSpPr>
        <p:spPr>
          <a:xfrm>
            <a:off x="755650" y="1720850"/>
            <a:ext cx="576263" cy="5746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" name="Oval 14"/>
          <p:cNvSpPr/>
          <p:nvPr/>
        </p:nvSpPr>
        <p:spPr>
          <a:xfrm>
            <a:off x="755650" y="2411413"/>
            <a:ext cx="576263" cy="57626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6" name="Oval 15"/>
          <p:cNvSpPr/>
          <p:nvPr/>
        </p:nvSpPr>
        <p:spPr>
          <a:xfrm>
            <a:off x="755650" y="3138488"/>
            <a:ext cx="576263" cy="5746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7" name="Oval 16"/>
          <p:cNvSpPr/>
          <p:nvPr/>
        </p:nvSpPr>
        <p:spPr>
          <a:xfrm>
            <a:off x="755650" y="3811588"/>
            <a:ext cx="576263" cy="57626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8" name="Oval 17"/>
          <p:cNvSpPr/>
          <p:nvPr/>
        </p:nvSpPr>
        <p:spPr>
          <a:xfrm>
            <a:off x="755650" y="4519613"/>
            <a:ext cx="576263" cy="57626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E</a:t>
            </a:r>
          </a:p>
        </p:txBody>
      </p:sp>
      <p:pic>
        <p:nvPicPr>
          <p:cNvPr id="4199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1739900"/>
            <a:ext cx="2549525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5156200" y="1785938"/>
            <a:ext cx="1479550" cy="509587"/>
          </a:xfrm>
          <a:prstGeom prst="roundRect">
            <a:avLst>
              <a:gd name="adj" fmla="val 855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60 seconds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56200" y="2443163"/>
            <a:ext cx="1479550" cy="509587"/>
          </a:xfrm>
          <a:prstGeom prst="roundRect">
            <a:avLst>
              <a:gd name="adj" fmla="val 855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solidFill>
                  <a:schemeClr val="tx1"/>
                </a:solidFill>
              </a:rPr>
              <a:t>60 minutes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156200" y="3100388"/>
            <a:ext cx="1479550" cy="509587"/>
          </a:xfrm>
          <a:prstGeom prst="roundRect">
            <a:avLst>
              <a:gd name="adj" fmla="val 855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24 hours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156200" y="3811588"/>
            <a:ext cx="1479550" cy="509587"/>
          </a:xfrm>
          <a:prstGeom prst="roundRect">
            <a:avLst>
              <a:gd name="adj" fmla="val 855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120 seconds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156200" y="4456113"/>
            <a:ext cx="1479550" cy="511175"/>
          </a:xfrm>
          <a:prstGeom prst="roundRect">
            <a:avLst>
              <a:gd name="adj" fmla="val 855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48 hours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022350" y="3429000"/>
            <a:ext cx="1625600" cy="2135188"/>
            <a:chOff x="1022351" y="3429000"/>
            <a:chExt cx="1625599" cy="2135186"/>
          </a:xfrm>
        </p:grpSpPr>
        <p:sp>
          <p:nvSpPr>
            <p:cNvPr id="6" name="Rectangle 5"/>
            <p:cNvSpPr/>
            <p:nvPr/>
          </p:nvSpPr>
          <p:spPr>
            <a:xfrm>
              <a:off x="1400176" y="3429000"/>
              <a:ext cx="847724" cy="63817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1022351" y="3938588"/>
              <a:ext cx="1625599" cy="162559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400" dirty="0">
                  <a:solidFill>
                    <a:schemeClr val="tx1"/>
                  </a:solidFill>
                </a:rPr>
                <a:t>40</a:t>
              </a: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6537325" y="3429000"/>
            <a:ext cx="1625600" cy="2135188"/>
            <a:chOff x="6537326" y="3429000"/>
            <a:chExt cx="1625599" cy="2135186"/>
          </a:xfrm>
        </p:grpSpPr>
        <p:sp>
          <p:nvSpPr>
            <p:cNvPr id="19" name="Rectangle 18"/>
            <p:cNvSpPr/>
            <p:nvPr/>
          </p:nvSpPr>
          <p:spPr>
            <a:xfrm>
              <a:off x="6915151" y="3429000"/>
              <a:ext cx="847724" cy="63817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6537326" y="3938588"/>
              <a:ext cx="1625599" cy="162559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400" dirty="0">
                  <a:solidFill>
                    <a:schemeClr val="tx1"/>
                  </a:solidFill>
                </a:rPr>
                <a:t>30</a:t>
              </a: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4699000" y="3429000"/>
            <a:ext cx="1625600" cy="2135188"/>
            <a:chOff x="4699001" y="3429000"/>
            <a:chExt cx="1625599" cy="2135186"/>
          </a:xfrm>
        </p:grpSpPr>
        <p:sp>
          <p:nvSpPr>
            <p:cNvPr id="17" name="Rectangle 16"/>
            <p:cNvSpPr/>
            <p:nvPr/>
          </p:nvSpPr>
          <p:spPr>
            <a:xfrm>
              <a:off x="5076826" y="3429000"/>
              <a:ext cx="847724" cy="63817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4699001" y="3938588"/>
              <a:ext cx="1625599" cy="162559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400" dirty="0">
                  <a:solidFill>
                    <a:schemeClr val="tx1"/>
                  </a:solidFill>
                </a:rPr>
                <a:t>90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860675" y="3429000"/>
            <a:ext cx="1625600" cy="2135188"/>
            <a:chOff x="2860676" y="3429000"/>
            <a:chExt cx="1625599" cy="2135186"/>
          </a:xfrm>
        </p:grpSpPr>
        <p:sp>
          <p:nvSpPr>
            <p:cNvPr id="15" name="Rectangle 14"/>
            <p:cNvSpPr/>
            <p:nvPr/>
          </p:nvSpPr>
          <p:spPr>
            <a:xfrm>
              <a:off x="3238501" y="3429000"/>
              <a:ext cx="847724" cy="63817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2860676" y="3938588"/>
              <a:ext cx="1625599" cy="162559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400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4403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Worth What?</a:t>
            </a:r>
          </a:p>
        </p:txBody>
      </p:sp>
      <p:sp>
        <p:nvSpPr>
          <p:cNvPr id="44039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is the </a:t>
            </a:r>
            <a:r>
              <a:rPr lang="en-GB" altLang="en-US" b="1">
                <a:solidFill>
                  <a:srgbClr val="00B0F0"/>
                </a:solidFill>
              </a:rPr>
              <a:t>blue</a:t>
            </a:r>
            <a:r>
              <a:rPr lang="en-GB" altLang="en-US">
                <a:solidFill>
                  <a:schemeClr val="tx1"/>
                </a:solidFill>
              </a:rPr>
              <a:t> number worth?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9" name="Oval 8"/>
          <p:cNvSpPr/>
          <p:nvPr/>
        </p:nvSpPr>
        <p:spPr>
          <a:xfrm>
            <a:off x="1022350" y="2132013"/>
            <a:ext cx="1625600" cy="1625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b="1" dirty="0">
                <a:solidFill>
                  <a:schemeClr val="accent5"/>
                </a:solidFill>
              </a:rPr>
              <a:t>4</a:t>
            </a:r>
            <a:r>
              <a:rPr lang="en-GB" sz="6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2860675" y="2132013"/>
            <a:ext cx="1625600" cy="1625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b="1" dirty="0">
                <a:solidFill>
                  <a:schemeClr val="tx1"/>
                </a:solidFill>
              </a:rPr>
              <a:t>2</a:t>
            </a:r>
            <a:r>
              <a:rPr lang="en-GB" sz="6000" b="1" dirty="0">
                <a:solidFill>
                  <a:schemeClr val="accent5"/>
                </a:solidFill>
              </a:rPr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4699000" y="2132013"/>
            <a:ext cx="1625600" cy="1625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b="1" dirty="0">
                <a:solidFill>
                  <a:schemeClr val="accent5"/>
                </a:solidFill>
              </a:rPr>
              <a:t>9</a:t>
            </a:r>
            <a:r>
              <a:rPr lang="en-GB" sz="6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2" name="Oval 11"/>
          <p:cNvSpPr/>
          <p:nvPr/>
        </p:nvSpPr>
        <p:spPr>
          <a:xfrm>
            <a:off x="6537325" y="2132013"/>
            <a:ext cx="1625600" cy="1625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b="1" dirty="0">
                <a:solidFill>
                  <a:schemeClr val="tx1"/>
                </a:solidFill>
              </a:rPr>
              <a:t>1</a:t>
            </a:r>
            <a:r>
              <a:rPr lang="en-GB" sz="6000" b="1" dirty="0">
                <a:solidFill>
                  <a:schemeClr val="accent5"/>
                </a:solidFill>
              </a:rPr>
              <a:t>3</a:t>
            </a:r>
            <a:r>
              <a:rPr lang="en-GB" sz="6000" b="1" dirty="0">
                <a:solidFill>
                  <a:schemeClr val="tx1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Missing Number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Fill in the missing number: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9222" name="TextBox 1"/>
          <p:cNvSpPr txBox="1">
            <a:spLocks noChangeArrowheads="1"/>
          </p:cNvSpPr>
          <p:nvPr/>
        </p:nvSpPr>
        <p:spPr bwMode="auto">
          <a:xfrm>
            <a:off x="755650" y="2532063"/>
            <a:ext cx="76327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500">
                <a:solidFill>
                  <a:schemeClr val="tx1"/>
                </a:solidFill>
              </a:rPr>
              <a:t>9 +     = 16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386138" y="2559050"/>
            <a:ext cx="1838325" cy="1836738"/>
          </a:xfrm>
          <a:prstGeom prst="roundRect">
            <a:avLst>
              <a:gd name="adj" fmla="val 837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3386138" y="2559050"/>
            <a:ext cx="1838325" cy="1836738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500" dirty="0">
                <a:solidFill>
                  <a:schemeClr val="tx1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Represent</a:t>
            </a:r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is this number?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3" name="Oval 2"/>
          <p:cNvSpPr/>
          <p:nvPr/>
        </p:nvSpPr>
        <p:spPr>
          <a:xfrm>
            <a:off x="3638550" y="3516313"/>
            <a:ext cx="742950" cy="7429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5" name="Oval 24"/>
          <p:cNvSpPr/>
          <p:nvPr/>
        </p:nvSpPr>
        <p:spPr>
          <a:xfrm>
            <a:off x="3638550" y="2606675"/>
            <a:ext cx="742950" cy="7429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6" name="Oval 25"/>
          <p:cNvSpPr/>
          <p:nvPr/>
        </p:nvSpPr>
        <p:spPr>
          <a:xfrm>
            <a:off x="1828800" y="2606675"/>
            <a:ext cx="742950" cy="7429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7" name="Oval 26"/>
          <p:cNvSpPr/>
          <p:nvPr/>
        </p:nvSpPr>
        <p:spPr>
          <a:xfrm>
            <a:off x="2733675" y="3060700"/>
            <a:ext cx="742950" cy="7429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8" name="Oval 27"/>
          <p:cNvSpPr/>
          <p:nvPr/>
        </p:nvSpPr>
        <p:spPr>
          <a:xfrm>
            <a:off x="2733675" y="2151063"/>
            <a:ext cx="742950" cy="7429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9" name="Oval 28"/>
          <p:cNvSpPr/>
          <p:nvPr/>
        </p:nvSpPr>
        <p:spPr>
          <a:xfrm>
            <a:off x="1828800" y="3516313"/>
            <a:ext cx="742950" cy="7429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0" name="Oval 29"/>
          <p:cNvSpPr/>
          <p:nvPr/>
        </p:nvSpPr>
        <p:spPr>
          <a:xfrm>
            <a:off x="2733675" y="3970338"/>
            <a:ext cx="742950" cy="7429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2" name="Oval 31"/>
          <p:cNvSpPr/>
          <p:nvPr/>
        </p:nvSpPr>
        <p:spPr>
          <a:xfrm>
            <a:off x="5210175" y="2565400"/>
            <a:ext cx="742950" cy="7429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3" name="Oval 32"/>
          <p:cNvSpPr/>
          <p:nvPr/>
        </p:nvSpPr>
        <p:spPr>
          <a:xfrm>
            <a:off x="6115050" y="2565400"/>
            <a:ext cx="742950" cy="7429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4" name="Oval 33"/>
          <p:cNvSpPr/>
          <p:nvPr/>
        </p:nvSpPr>
        <p:spPr>
          <a:xfrm>
            <a:off x="5662613" y="1863725"/>
            <a:ext cx="742950" cy="7429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5" name="Oval 34"/>
          <p:cNvSpPr/>
          <p:nvPr/>
        </p:nvSpPr>
        <p:spPr>
          <a:xfrm>
            <a:off x="4757738" y="3349625"/>
            <a:ext cx="742950" cy="7429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Oval 35"/>
          <p:cNvSpPr/>
          <p:nvPr/>
        </p:nvSpPr>
        <p:spPr>
          <a:xfrm>
            <a:off x="5662613" y="3349625"/>
            <a:ext cx="742950" cy="7429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6567488" y="3349625"/>
            <a:ext cx="742950" cy="7429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8" name="Oval 37"/>
          <p:cNvSpPr/>
          <p:nvPr/>
        </p:nvSpPr>
        <p:spPr>
          <a:xfrm>
            <a:off x="5210175" y="4092575"/>
            <a:ext cx="742950" cy="7429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9" name="Oval 38"/>
          <p:cNvSpPr/>
          <p:nvPr/>
        </p:nvSpPr>
        <p:spPr>
          <a:xfrm>
            <a:off x="6115050" y="4092575"/>
            <a:ext cx="742950" cy="7429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0" name="Oval 39"/>
          <p:cNvSpPr/>
          <p:nvPr/>
        </p:nvSpPr>
        <p:spPr>
          <a:xfrm>
            <a:off x="3759200" y="4464050"/>
            <a:ext cx="1625600" cy="16256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tx1"/>
                </a:solidFill>
              </a:rPr>
              <a:t>78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40" grpId="0" animBg="1"/>
      <p:bldP spid="4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Missing Number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Fill in the missing number: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11270" name="TextBox 1"/>
          <p:cNvSpPr txBox="1">
            <a:spLocks noChangeArrowheads="1"/>
          </p:cNvSpPr>
          <p:nvPr/>
        </p:nvSpPr>
        <p:spPr bwMode="auto">
          <a:xfrm>
            <a:off x="755650" y="2532063"/>
            <a:ext cx="76327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500">
                <a:solidFill>
                  <a:schemeClr val="tx1"/>
                </a:solidFill>
              </a:rPr>
              <a:t>18 -     = 9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759200" y="2559050"/>
            <a:ext cx="1836738" cy="1836738"/>
          </a:xfrm>
          <a:prstGeom prst="roundRect">
            <a:avLst>
              <a:gd name="adj" fmla="val 837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3759200" y="2559050"/>
            <a:ext cx="1836738" cy="1836738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500" dirty="0">
                <a:solidFill>
                  <a:schemeClr val="tx1"/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Missing Number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Fill in the missing number: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13318" name="TextBox 1"/>
          <p:cNvSpPr txBox="1">
            <a:spLocks noChangeArrowheads="1"/>
          </p:cNvSpPr>
          <p:nvPr/>
        </p:nvSpPr>
        <p:spPr bwMode="auto">
          <a:xfrm>
            <a:off x="539750" y="2532063"/>
            <a:ext cx="76327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500">
                <a:solidFill>
                  <a:schemeClr val="tx1"/>
                </a:solidFill>
              </a:rPr>
              <a:t>+ 5 = 11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12838" y="2559050"/>
            <a:ext cx="1838325" cy="1836738"/>
          </a:xfrm>
          <a:prstGeom prst="roundRect">
            <a:avLst>
              <a:gd name="adj" fmla="val 837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1112838" y="2559050"/>
            <a:ext cx="1838325" cy="1836738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500" dirty="0">
                <a:solidFill>
                  <a:schemeClr val="tx1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Missing Number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Fill in the missing number: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598488" y="2532063"/>
            <a:ext cx="76327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500">
                <a:solidFill>
                  <a:schemeClr val="tx1"/>
                </a:solidFill>
              </a:rPr>
              <a:t>- 7 = 10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95363" y="2559050"/>
            <a:ext cx="1836737" cy="1836738"/>
          </a:xfrm>
          <a:prstGeom prst="roundRect">
            <a:avLst>
              <a:gd name="adj" fmla="val 837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995363" y="2559050"/>
            <a:ext cx="1836737" cy="1836738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500" dirty="0">
                <a:solidFill>
                  <a:schemeClr val="tx1"/>
                </a:solidFill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True or False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Which </a:t>
            </a:r>
            <a:r>
              <a:rPr lang="en-GB" altLang="en-US" b="1">
                <a:solidFill>
                  <a:schemeClr val="tx1"/>
                </a:solidFill>
              </a:rPr>
              <a:t>two</a:t>
            </a:r>
            <a:r>
              <a:rPr lang="en-GB" altLang="en-US">
                <a:solidFill>
                  <a:schemeClr val="tx1"/>
                </a:solidFill>
              </a:rPr>
              <a:t> sentences are correct?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2711450" y="1860550"/>
            <a:ext cx="4941888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3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rectangle has four sides of equal length.     </a:t>
            </a:r>
          </a:p>
          <a:p>
            <a:pPr eaLnBrk="1" hangingPunct="1">
              <a:lnSpc>
                <a:spcPct val="3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rectangle has lines of symmetry.</a:t>
            </a:r>
          </a:p>
          <a:p>
            <a:pPr eaLnBrk="1" hangingPunct="1">
              <a:lnSpc>
                <a:spcPct val="3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rectangle has four corners.</a:t>
            </a:r>
          </a:p>
          <a:p>
            <a:pPr eaLnBrk="1" hangingPunct="1">
              <a:lnSpc>
                <a:spcPct val="3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rectangle has curved sides.</a:t>
            </a:r>
          </a:p>
        </p:txBody>
      </p:sp>
      <p:sp>
        <p:nvSpPr>
          <p:cNvPr id="3" name="Oval 2"/>
          <p:cNvSpPr/>
          <p:nvPr/>
        </p:nvSpPr>
        <p:spPr>
          <a:xfrm>
            <a:off x="2032000" y="2166938"/>
            <a:ext cx="576263" cy="5746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2032000" y="2998788"/>
            <a:ext cx="576263" cy="57626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2032000" y="3832225"/>
            <a:ext cx="576263" cy="5746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4" name="Oval 13"/>
          <p:cNvSpPr/>
          <p:nvPr/>
        </p:nvSpPr>
        <p:spPr>
          <a:xfrm>
            <a:off x="2032000" y="4664075"/>
            <a:ext cx="576263" cy="57626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4B8E5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4B8E5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E8AD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E8AD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2284413" y="2339975"/>
            <a:ext cx="2192337" cy="21923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459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Which Shape?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Which shape has </a:t>
            </a:r>
            <a:r>
              <a:rPr lang="en-GB" altLang="en-US" b="1">
                <a:solidFill>
                  <a:schemeClr val="tx1"/>
                </a:solidFill>
              </a:rPr>
              <a:t>six faces</a:t>
            </a:r>
            <a:r>
              <a:rPr lang="en-GB" altLang="en-US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pic>
        <p:nvPicPr>
          <p:cNvPr id="1946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2501900"/>
            <a:ext cx="1017587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8" y="2822575"/>
            <a:ext cx="14112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2700338"/>
            <a:ext cx="147320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2635250"/>
            <a:ext cx="1531938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Matching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Match each shape to its name: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3" name="Octagon 2"/>
          <p:cNvSpPr/>
          <p:nvPr/>
        </p:nvSpPr>
        <p:spPr>
          <a:xfrm>
            <a:off x="6318250" y="3910013"/>
            <a:ext cx="1504950" cy="1506537"/>
          </a:xfrm>
          <a:prstGeom prst="octagon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gular Pentagon 5"/>
          <p:cNvSpPr/>
          <p:nvPr/>
        </p:nvSpPr>
        <p:spPr>
          <a:xfrm>
            <a:off x="6318250" y="1946275"/>
            <a:ext cx="1576388" cy="1501775"/>
          </a:xfrm>
          <a:prstGeom prst="pentagon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 rot="2700000">
            <a:off x="1670050" y="4130675"/>
            <a:ext cx="1065213" cy="10652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Isosceles Triangle 12"/>
          <p:cNvSpPr/>
          <p:nvPr/>
        </p:nvSpPr>
        <p:spPr>
          <a:xfrm>
            <a:off x="1606550" y="2151063"/>
            <a:ext cx="1192213" cy="1430337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729038" y="2444750"/>
            <a:ext cx="16764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octagon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729038" y="3098800"/>
            <a:ext cx="16764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square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729038" y="3752850"/>
            <a:ext cx="16764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triangle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729038" y="4406900"/>
            <a:ext cx="16764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pentagon</a:t>
            </a:r>
          </a:p>
        </p:txBody>
      </p:sp>
      <p:cxnSp>
        <p:nvCxnSpPr>
          <p:cNvPr id="24" name="Straight Connector 23"/>
          <p:cNvCxnSpPr>
            <a:stCxn id="13" idx="5"/>
            <a:endCxn id="22" idx="1"/>
          </p:cNvCxnSpPr>
          <p:nvPr/>
        </p:nvCxnSpPr>
        <p:spPr>
          <a:xfrm>
            <a:off x="2501900" y="2867025"/>
            <a:ext cx="1227138" cy="1152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0"/>
            <a:endCxn id="20" idx="1"/>
          </p:cNvCxnSpPr>
          <p:nvPr/>
        </p:nvCxnSpPr>
        <p:spPr>
          <a:xfrm flipV="1">
            <a:off x="2579688" y="3365500"/>
            <a:ext cx="1149350" cy="9223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8" idx="3"/>
          </p:cNvCxnSpPr>
          <p:nvPr/>
        </p:nvCxnSpPr>
        <p:spPr>
          <a:xfrm>
            <a:off x="5405438" y="2711450"/>
            <a:ext cx="1149350" cy="14160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3" idx="3"/>
          </p:cNvCxnSpPr>
          <p:nvPr/>
        </p:nvCxnSpPr>
        <p:spPr>
          <a:xfrm flipV="1">
            <a:off x="5405438" y="2936875"/>
            <a:ext cx="1046162" cy="17367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Rotation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This arrow has been rotated </a:t>
            </a:r>
            <a:r>
              <a:rPr lang="en-GB" altLang="en-US" b="1">
                <a:solidFill>
                  <a:schemeClr val="tx1"/>
                </a:solidFill>
              </a:rPr>
              <a:t>anticlockwise. </a:t>
            </a:r>
            <a:r>
              <a:rPr lang="en-GB" altLang="en-US">
                <a:solidFill>
                  <a:schemeClr val="tx1"/>
                </a:solidFill>
              </a:rPr>
              <a:t>How far has the arrow been rotated?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23558" name="Rectangle 24"/>
          <p:cNvSpPr>
            <a:spLocks noChangeArrowheads="1"/>
          </p:cNvSpPr>
          <p:nvPr/>
        </p:nvSpPr>
        <p:spPr bwMode="auto">
          <a:xfrm>
            <a:off x="1435100" y="2105025"/>
            <a:ext cx="4941888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3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quarter turn </a:t>
            </a:r>
          </a:p>
          <a:p>
            <a:pPr eaLnBrk="1" hangingPunct="1">
              <a:lnSpc>
                <a:spcPct val="3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half turn</a:t>
            </a:r>
          </a:p>
          <a:p>
            <a:pPr eaLnBrk="1" hangingPunct="1">
              <a:lnSpc>
                <a:spcPct val="3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three-quarter turn</a:t>
            </a:r>
          </a:p>
          <a:p>
            <a:pPr eaLnBrk="1" hangingPunct="1">
              <a:lnSpc>
                <a:spcPct val="3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full turn</a:t>
            </a:r>
          </a:p>
        </p:txBody>
      </p:sp>
      <p:sp>
        <p:nvSpPr>
          <p:cNvPr id="27" name="Oval 26"/>
          <p:cNvSpPr/>
          <p:nvPr/>
        </p:nvSpPr>
        <p:spPr>
          <a:xfrm>
            <a:off x="755650" y="2411413"/>
            <a:ext cx="576263" cy="57626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8" name="Oval 27"/>
          <p:cNvSpPr/>
          <p:nvPr/>
        </p:nvSpPr>
        <p:spPr>
          <a:xfrm>
            <a:off x="755650" y="3244850"/>
            <a:ext cx="576263" cy="57626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0" name="Oval 29"/>
          <p:cNvSpPr/>
          <p:nvPr/>
        </p:nvSpPr>
        <p:spPr>
          <a:xfrm>
            <a:off x="755650" y="4076700"/>
            <a:ext cx="576263" cy="57626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1" name="Oval 30"/>
          <p:cNvSpPr/>
          <p:nvPr/>
        </p:nvSpPr>
        <p:spPr>
          <a:xfrm>
            <a:off x="755650" y="4910138"/>
            <a:ext cx="576263" cy="5746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4183063" y="3441700"/>
            <a:ext cx="1557337" cy="8001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4" name="Right Arrow 33"/>
          <p:cNvSpPr/>
          <p:nvPr/>
        </p:nvSpPr>
        <p:spPr>
          <a:xfrm rot="16200000">
            <a:off x="6079331" y="3569494"/>
            <a:ext cx="1557338" cy="8001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4B8E5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E8AD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144</TotalTime>
  <Words>574</Words>
  <Application>Microsoft Office PowerPoint</Application>
  <PresentationFormat>On-screen Show (4:3)</PresentationFormat>
  <Paragraphs>184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Twinkl SemiBold</vt:lpstr>
      <vt:lpstr>Sassoon Infant Rg</vt:lpstr>
      <vt:lpstr>Twinkl</vt:lpstr>
      <vt:lpstr>Calibri</vt:lpstr>
      <vt:lpstr>Arial</vt:lpstr>
      <vt:lpstr>Office Theme</vt:lpstr>
      <vt:lpstr>PowerPoint Presentation</vt:lpstr>
      <vt:lpstr>Missing Number</vt:lpstr>
      <vt:lpstr>Missing Number</vt:lpstr>
      <vt:lpstr>Missing Number</vt:lpstr>
      <vt:lpstr>Missing Number</vt:lpstr>
      <vt:lpstr>True or False</vt:lpstr>
      <vt:lpstr>Which Shape?</vt:lpstr>
      <vt:lpstr>Matching</vt:lpstr>
      <vt:lpstr>Rotation</vt:lpstr>
      <vt:lpstr>Word Problems</vt:lpstr>
      <vt:lpstr>Word Problems</vt:lpstr>
      <vt:lpstr>Word Problems</vt:lpstr>
      <vt:lpstr>Word Problems</vt:lpstr>
      <vt:lpstr>How Much?</vt:lpstr>
      <vt:lpstr>More than, Less than</vt:lpstr>
      <vt:lpstr>Time to Tell the Time</vt:lpstr>
      <vt:lpstr>Word Problems</vt:lpstr>
      <vt:lpstr>How Many?</vt:lpstr>
      <vt:lpstr>Worth What?</vt:lpstr>
      <vt:lpstr>Represent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</dc:creator>
  <cp:lastModifiedBy>Sarah West</cp:lastModifiedBy>
  <cp:revision>15</cp:revision>
  <dcterms:created xsi:type="dcterms:W3CDTF">2017-03-30T09:43:46Z</dcterms:created>
  <dcterms:modified xsi:type="dcterms:W3CDTF">2020-05-22T08:29:23Z</dcterms:modified>
</cp:coreProperties>
</file>