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8" r:id="rId15"/>
    <p:sldId id="279" r:id="rId16"/>
    <p:sldId id="277" r:id="rId17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33FF"/>
    <a:srgbClr val="E4A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8216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8" cy="498216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r">
              <a:defRPr sz="1300"/>
            </a:lvl1pPr>
          </a:lstStyle>
          <a:p>
            <a:fld id="{FC23E10C-4735-4A0D-A76B-FFFBF4B6ED03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8" cy="498214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8" cy="498214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r">
              <a:defRPr sz="13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8216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8216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r">
              <a:defRPr sz="1300"/>
            </a:lvl1pPr>
          </a:lstStyle>
          <a:p>
            <a:fld id="{87735CDE-2E0B-4188-96E9-ADF9ACB826A9}" type="datetimeFigureOut">
              <a:rPr lang="en-US" noProof="0" smtClean="0"/>
              <a:t>3/21/2024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2" tIns="47791" rIns="95582" bIns="4779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5582" tIns="47791" rIns="95582" bIns="4779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8" cy="498214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8" cy="498214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r">
              <a:defRPr sz="13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com/games/phonological-awareness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phonicsbloom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topmarks.co.uk/english-games/5-7-years/letters-and-sound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Twinkl Cursive Unlooped" panose="02000000000000000000" pitchFamily="2" charset="0"/>
              </a:rPr>
              <a:t>Year 1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winkl Cursive Unlooped" panose="02000000000000000000" pitchFamily="2" charset="0"/>
              </a:rPr>
              <a:t>Phonics Screening 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winkl Cursive Unlooped" panose="02000000000000000000" pitchFamily="2" charset="0"/>
              </a:rPr>
              <a:t>A guide for parents.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180000">
            <a:off x="63358" y="315916"/>
            <a:ext cx="467243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Using sound buttons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139" y="1814916"/>
            <a:ext cx="4473694" cy="2516453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612" y="1800337"/>
            <a:ext cx="4686368" cy="2636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28" y="4101049"/>
            <a:ext cx="4241959" cy="23861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10351" y="3882299"/>
            <a:ext cx="924025" cy="74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95133" y="5746969"/>
            <a:ext cx="924025" cy="74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84" y="1814916"/>
            <a:ext cx="2108402" cy="73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841" y="1800337"/>
            <a:ext cx="2109399" cy="737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661" y="3882299"/>
            <a:ext cx="2109399" cy="8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4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63743" y="5955155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>
                <a:latin typeface="Twinkl Cursive Unlooped" panose="02000000000000000000" pitchFamily="2" charset="0"/>
              </a:rPr>
              <a:t>11</a:t>
            </a:fld>
            <a:endParaRPr lang="en-US" noProof="0" dirty="0">
              <a:latin typeface="Twinkl Cursive Unlooped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180000">
            <a:off x="288463" y="363822"/>
            <a:ext cx="4391191" cy="1325563"/>
          </a:xfrm>
        </p:spPr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Useful Video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1225" y="1834956"/>
            <a:ext cx="10442575" cy="4740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CA527-55CD-4100-BF4A-1B554F7C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30" y="1952020"/>
            <a:ext cx="9295943" cy="27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180000">
            <a:off x="287502" y="338768"/>
            <a:ext cx="464922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Online Phonics Games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7605" y="1942690"/>
            <a:ext cx="575080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000000"/>
                </a:solidFill>
                <a:latin typeface="+mj-lt"/>
              </a:rPr>
              <a:t>Click on the links below to access free phonics games.  </a:t>
            </a:r>
            <a:endParaRPr lang="en-GB" dirty="0">
              <a:solidFill>
                <a:srgbClr val="000000"/>
              </a:solidFill>
              <a:latin typeface="+mj-lt"/>
              <a:hlinkClick r:id="rId2"/>
            </a:endParaRPr>
          </a:p>
          <a:p>
            <a:pPr marL="0" indent="0">
              <a:buNone/>
            </a:pPr>
            <a:endParaRPr lang="en-GB" b="1" u="sng" dirty="0">
              <a:solidFill>
                <a:srgbClr val="000000"/>
              </a:solidFill>
              <a:latin typeface="+mj-lt"/>
              <a:hlinkClick r:id="rId2"/>
            </a:endParaRPr>
          </a:p>
          <a:p>
            <a:pPr marL="0" indent="0" algn="ctr">
              <a:buNone/>
            </a:pPr>
            <a:r>
              <a:rPr lang="en-GB" b="1" u="sng" dirty="0">
                <a:solidFill>
                  <a:srgbClr val="000000"/>
                </a:solidFill>
                <a:latin typeface="+mj-lt"/>
                <a:hlinkClick r:id="rId2"/>
              </a:rPr>
              <a:t>Phonics Bloom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>
                <a:solidFill>
                  <a:schemeClr val="tx2"/>
                </a:solidFill>
                <a:latin typeface="+mj-lt"/>
                <a:hlinkClick r:id="rId3"/>
              </a:rPr>
              <a:t>Education.com</a:t>
            </a:r>
            <a:endParaRPr lang="en-GB" b="1" u="sng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>
                <a:solidFill>
                  <a:schemeClr val="tx2"/>
                </a:solidFill>
                <a:latin typeface="+mj-lt"/>
                <a:hlinkClick r:id="rId4"/>
              </a:rPr>
              <a:t>Top Marks</a:t>
            </a:r>
            <a:endParaRPr lang="en-GB" b="1" u="sng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GB" b="1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2572A-90BF-4F6A-AEDB-6A0DF7D16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612" y="2759396"/>
            <a:ext cx="1539373" cy="150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797B2-0C9A-4B12-8BF7-5BD504BF9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272" y="3824971"/>
            <a:ext cx="1508891" cy="1531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5A19C-E7CB-46A2-A625-DDBA52D80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496" y="4940683"/>
            <a:ext cx="1615580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5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>
                <a:latin typeface="Twinkl Cursive Unlooped" panose="02000000000000000000" pitchFamily="2" charset="0"/>
              </a:rPr>
              <a:t>13</a:t>
            </a:fld>
            <a:endParaRPr lang="en-US" noProof="0" dirty="0">
              <a:latin typeface="Twinkl Cursive Unlooped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Twinkl Cursive Unlooped" panose="02000000000000000000" pitchFamily="2" charset="0"/>
              </a:rPr>
              <a:t>Thank you for your ongoing support</a:t>
            </a:r>
          </a:p>
          <a:p>
            <a:pPr marL="0" indent="0" algn="ctr">
              <a:buNone/>
            </a:pPr>
            <a:r>
              <a:rPr lang="en-GB" sz="4800" dirty="0">
                <a:latin typeface="Twinkl Cursive Unlooped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834" y="2705100"/>
            <a:ext cx="5829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latin typeface="Twinkl Cursive Unlooped" panose="02000000000000000000" pitchFamily="2" charset="0"/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latin typeface="Twinkl Cursive Unlooped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winkl Cursive Unlooped" panose="02000000000000000000" pitchFamily="2" charset="0"/>
              </a:rPr>
              <a:t>What is Phonics?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FBA0A-AEAE-4972-8181-4B73C7BF3FBA}"/>
              </a:ext>
            </a:extLst>
          </p:cNvPr>
          <p:cNvSpPr txBox="1"/>
          <p:nvPr/>
        </p:nvSpPr>
        <p:spPr>
          <a:xfrm>
            <a:off x="6099463" y="1639164"/>
            <a:ext cx="56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Children are taught to read by breaking down (segmenting) words into separate sounds or ‘phonemes’. They are then taught how to blend these sounds together to read the whole word. </a:t>
            </a:r>
          </a:p>
          <a:p>
            <a:endParaRPr lang="en-GB" sz="2000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Children in Key Stage 1 have a phonics lesson daily and they are encouraged to use these strategies to read and write in other lessons. </a:t>
            </a:r>
          </a:p>
          <a:p>
            <a:endParaRPr lang="en-GB" sz="2000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593" t="26666" r="21797" b="19612"/>
          <a:stretch/>
        </p:blipFill>
        <p:spPr>
          <a:xfrm rot="20835052">
            <a:off x="1588444" y="1864140"/>
            <a:ext cx="2633786" cy="1405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562" t="26818" r="23040" b="19849"/>
          <a:stretch/>
        </p:blipFill>
        <p:spPr>
          <a:xfrm rot="1455553">
            <a:off x="1643086" y="3262472"/>
            <a:ext cx="2903262" cy="15722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44062" y="4809263"/>
            <a:ext cx="513738" cy="448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 Cursive Unlooped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4630" t="24697" r="25852" b="12879"/>
          <a:stretch/>
        </p:blipFill>
        <p:spPr>
          <a:xfrm rot="20438260">
            <a:off x="2118162" y="4509723"/>
            <a:ext cx="2623224" cy="18601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71734" y="594582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latin typeface="Twinkl Cursive Unlooped" panose="02000000000000000000" pitchFamily="2" charset="0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Twinkl Cursive Unlooped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Twinkl Cursive Unlooped" panose="02000000000000000000" pitchFamily="2" charset="0"/>
              </a:rPr>
              <a:t>What is the aim of the check?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46270" y="1942690"/>
            <a:ext cx="5157787" cy="49153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The Phonics Screening Check is designed to confirm whether individual children have learnt phonic decoding (i.e. apply their knowledge of letter-sound relationships) and blending (i.e. the skill of joining individual speech sounds (phonemes) together to make a word)  skills to an appropriate standard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en-GB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 This ‘mid-point’ check will allow teachers to ensure that any gaps in children’s knowledge is filled by the end of Year 2.  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580" t="20401" r="49460" b="8182"/>
          <a:stretch/>
        </p:blipFill>
        <p:spPr>
          <a:xfrm>
            <a:off x="6307281" y="1278083"/>
            <a:ext cx="4207849" cy="52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latin typeface="Twinkl Cursive Unlooped" panose="02000000000000000000" pitchFamily="2" charset="0"/>
              </a:rPr>
              <a:pPr>
                <a:spcAft>
                  <a:spcPts val="600"/>
                </a:spcAft>
              </a:pPr>
              <a:t>4</a:t>
            </a:fld>
            <a:endParaRPr lang="en-US">
              <a:latin typeface="Twinkl Cursive Unlooped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winkl Cursive Unlooped" panose="02000000000000000000" pitchFamily="2" charset="0"/>
              </a:rPr>
              <a:t>When will the screening happen?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5980555" y="2145622"/>
            <a:ext cx="5183188" cy="318463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Every Year 1 child in the country will be taking the Phonics Screening Check in June.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Those children who don’t pass will be taking the check again the following academic year.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The results will be reported to parents as part of the annual school report.  </a:t>
            </a:r>
          </a:p>
          <a:p>
            <a:pPr marL="0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788" t="10462" r="11196" b="12535"/>
          <a:stretch/>
        </p:blipFill>
        <p:spPr>
          <a:xfrm rot="20878953">
            <a:off x="2055186" y="2224454"/>
            <a:ext cx="3025150" cy="3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7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latin typeface="Twinkl Cursive Unlooped" panose="02000000000000000000" pitchFamily="2" charset="0"/>
              </a:rPr>
              <a:pPr>
                <a:spcAft>
                  <a:spcPts val="600"/>
                </a:spcAft>
              </a:pPr>
              <a:t>5</a:t>
            </a:fld>
            <a:endParaRPr lang="en-US">
              <a:latin typeface="Twinkl Cursive Unlooped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Twinkl Cursive Unlooped" panose="02000000000000000000" pitchFamily="2" charset="0"/>
              </a:rPr>
              <a:t>What do we expect children to do?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59715" y="1527464"/>
            <a:ext cx="5457248" cy="429144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The check is very similar to tasks the children already complete during phonics lessons</a:t>
            </a:r>
          </a:p>
          <a:p>
            <a:pPr marL="0" indent="0">
              <a:spcBef>
                <a:spcPct val="50000"/>
              </a:spcBef>
              <a:buNone/>
            </a:pPr>
            <a:endParaRPr lang="en-GB" altLang="en-US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Children will be asked to ‘sound out’ a word and blend the sounds together, </a:t>
            </a:r>
            <a:r>
              <a:rPr lang="en-GB" altLang="en-US" dirty="0" err="1">
                <a:solidFill>
                  <a:srgbClr val="000000"/>
                </a:solidFill>
                <a:latin typeface="Twinkl Cursive Unlooped" panose="02000000000000000000" pitchFamily="2" charset="0"/>
              </a:rPr>
              <a:t>eg</a:t>
            </a:r>
            <a:r>
              <a:rPr lang="en-GB" altLang="en-US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 d-o-g - dog</a:t>
            </a:r>
          </a:p>
          <a:p>
            <a:pPr>
              <a:spcBef>
                <a:spcPct val="50000"/>
              </a:spcBef>
            </a:pPr>
            <a:endParaRPr lang="en-GB" altLang="en-US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The focus of the check is to see which sounds the children know</a:t>
            </a:r>
          </a:p>
          <a:p>
            <a:pPr>
              <a:spcBef>
                <a:spcPct val="50000"/>
              </a:spcBef>
            </a:pPr>
            <a:endParaRPr lang="en-GB" altLang="en-US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GB" altLang="en-US" sz="3200" dirty="0">
                <a:solidFill>
                  <a:schemeClr val="accent1"/>
                </a:solidFill>
                <a:latin typeface="Twinkl Cursive Unlooped" panose="02000000000000000000" pitchFamily="2" charset="0"/>
              </a:rPr>
              <a:t>THIS IS NOT A READING TEST</a:t>
            </a:r>
            <a:endParaRPr lang="en-GB" altLang="en-US" dirty="0">
              <a:solidFill>
                <a:schemeClr val="accent1"/>
              </a:solidFill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9" y="1942691"/>
            <a:ext cx="3333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3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anchor="ctr">
            <a:normAutofit/>
          </a:bodyPr>
          <a:lstStyle/>
          <a:p>
            <a:r>
              <a:rPr lang="en-US" dirty="0"/>
              <a:t>Example words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445" t="13858" r="34544" b="9239"/>
          <a:stretch/>
        </p:blipFill>
        <p:spPr>
          <a:xfrm>
            <a:off x="3272446" y="1682496"/>
            <a:ext cx="3351352" cy="5175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6525" t="10133" r="34225" b="11867"/>
          <a:stretch/>
        </p:blipFill>
        <p:spPr>
          <a:xfrm>
            <a:off x="7015653" y="1682495"/>
            <a:ext cx="3387217" cy="5080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936" y="2404872"/>
            <a:ext cx="2167128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Alien/Pseudo words</a:t>
            </a: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798064" y="2542032"/>
            <a:ext cx="1728216" cy="18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85704" y="3123579"/>
            <a:ext cx="1511808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Real words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9354312" y="2657895"/>
            <a:ext cx="1231392" cy="65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9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CE12C-1113-4332-9B50-566BE474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>
                <a:latin typeface="Twinkl Cursive Unlooped" panose="02000000000000000000" pitchFamily="2" charset="0"/>
              </a:rPr>
              <a:pPr>
                <a:spcAft>
                  <a:spcPts val="600"/>
                </a:spcAft>
              </a:pPr>
              <a:t>7</a:t>
            </a:fld>
            <a:endParaRPr lang="en-US" noProof="0">
              <a:latin typeface="Twinkl Cursive Unlooped" panose="02000000000000000000" pitchFamily="2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9C5B889-A737-4AEE-88AD-7EB8513C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7904" y="345340"/>
            <a:ext cx="4541374" cy="132556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Twinkl Cursive Unlooped" panose="02000000000000000000" pitchFamily="2" charset="0"/>
              </a:rPr>
              <a:t>How will the children complete the check?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9FB584E-34B9-4E86-B7DF-74AB3AED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37" y="2194561"/>
            <a:ext cx="4889634" cy="23926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altLang="en-US" sz="3800" dirty="0">
                <a:latin typeface="Twinkl Cursive Unlooped" panose="02000000000000000000" pitchFamily="2" charset="0"/>
              </a:rPr>
              <a:t>The children will complete the check one at a time in a quiet area of the school. 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n-GB" altLang="en-US" sz="3800" dirty="0">
                <a:latin typeface="Twinkl Cursive Unlooped" panose="02000000000000000000" pitchFamily="2" charset="0"/>
              </a:rPr>
              <a:t>The screening will only take 5-10 mins with each child.</a:t>
            </a:r>
          </a:p>
          <a:p>
            <a:pPr marL="0" indent="0" algn="ctr">
              <a:buNone/>
            </a:pPr>
            <a:endParaRPr lang="en-US" sz="9600" dirty="0">
              <a:latin typeface="Twinkl Cursive Unloope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04" y="2107932"/>
            <a:ext cx="4230628" cy="3249123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7547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>
                <a:latin typeface="Twinkl Cursive Unlooped" panose="02000000000000000000" pitchFamily="2" charset="0"/>
              </a:rPr>
              <a:t>8</a:t>
            </a:fld>
            <a:endParaRPr lang="en-US" noProof="0" dirty="0">
              <a:latin typeface="Twinkl Cursive Unlooped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Twinkl Cursive Unlooped" panose="02000000000000000000" pitchFamily="2" charset="0"/>
              </a:rPr>
              <a:t>How can you help?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8480" y="1632584"/>
            <a:ext cx="9997520" cy="4910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Twinkl Cursive Unlooped" panose="02000000000000000000" pitchFamily="2" charset="0"/>
              </a:rPr>
              <a:t>The way in which you learnt to read, is probably very different from the way we teach children to read now, so here is a quick guide to some of the things you can do to help you child in preparation for the Screening Check.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Twinkl Cursive Unlooped" panose="02000000000000000000" pitchFamily="2" charset="0"/>
              </a:rPr>
              <a:t>Remind your child to look for the following when faced with an unfamiliar word (real or alien/pseudo) 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  <a:latin typeface="Twinkl Cursive Unlooped" panose="02000000000000000000" pitchFamily="2" charset="0"/>
              </a:rPr>
              <a:t>Look for any familiar digraphs first, then any trigraphs, then any split digraphs.  What ever is left are single phonemes.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Twinkl Cursive Unlooped" panose="02000000000000000000" pitchFamily="2" charset="0"/>
              </a:rPr>
              <a:t>Encourage children to use sound buttons when breaking the words down. 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  <a:latin typeface="Twinkl Cursive Unlooped" panose="02000000000000000000" pitchFamily="2" charset="0"/>
              </a:rPr>
              <a:t>A dot for a single phoneme, a small line for a digraph/</a:t>
            </a:r>
            <a:r>
              <a:rPr lang="en-GB" sz="2000" dirty="0" err="1">
                <a:solidFill>
                  <a:srgbClr val="00B050"/>
                </a:solidFill>
                <a:latin typeface="Twinkl Cursive Unlooped" panose="02000000000000000000" pitchFamily="2" charset="0"/>
              </a:rPr>
              <a:t>trigraph</a:t>
            </a:r>
            <a:r>
              <a:rPr lang="en-GB" sz="2000" dirty="0">
                <a:solidFill>
                  <a:srgbClr val="00B050"/>
                </a:solidFill>
                <a:latin typeface="Twinkl Cursive Unlooped" panose="02000000000000000000" pitchFamily="2" charset="0"/>
              </a:rPr>
              <a:t> and a hook for an split digraphs. These should all be placed under the letters in the word. (see next slide for information on sound buttons)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winkl Cursive Unlooped" panose="02000000000000000000" pitchFamily="2" charset="0"/>
              </a:rPr>
              <a:t>Play some online games/ complete any additional homework sent home.</a:t>
            </a:r>
          </a:p>
          <a:p>
            <a:pPr lvl="1"/>
            <a:endParaRPr lang="en-GB" dirty="0">
              <a:latin typeface="Twinkl Cursive Unlooped" panose="02000000000000000000" pitchFamily="2" charset="0"/>
            </a:endParaRPr>
          </a:p>
          <a:p>
            <a:pPr lvl="1"/>
            <a:endParaRPr lang="en-GB" sz="2000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1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282DB-8687-42F5-9946-217BF2C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>
                <a:latin typeface="Twinkl Cursive Unlooped" panose="02000000000000000000" pitchFamily="2" charset="0"/>
              </a:rPr>
              <a:pPr>
                <a:spcAft>
                  <a:spcPts val="600"/>
                </a:spcAft>
              </a:pPr>
              <a:t>9</a:t>
            </a:fld>
            <a:endParaRPr lang="en-US" noProof="0">
              <a:latin typeface="Twinkl Cursive Unlooped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3E7ADB-4D65-4D68-BD81-5EA8E21E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3548" y="301992"/>
            <a:ext cx="4621780" cy="1325563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Twinkl Cursive Unlooped" panose="02000000000000000000" pitchFamily="2" charset="0"/>
              </a:rPr>
              <a:t>Using sound buttons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83DFB40-4CF6-4A71-97C2-B6990BD24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184" y="1637189"/>
            <a:ext cx="10442575" cy="2749508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3FC99-5BAA-4507-A9CA-4A5A91F0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946" y="3714280"/>
            <a:ext cx="11046694" cy="1344833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noProof="0" dirty="0">
                <a:solidFill>
                  <a:schemeClr val="tx2"/>
                </a:solidFill>
                <a:latin typeface="Twinkl Cursive Unlooped" panose="02000000000000000000" pitchFamily="2" charset="0"/>
              </a:rPr>
              <a:t>single phoneme   </a:t>
            </a:r>
            <a:r>
              <a:rPr lang="en-US" sz="2800" noProof="0" dirty="0">
                <a:solidFill>
                  <a:schemeClr val="accent1"/>
                </a:solidFill>
                <a:latin typeface="Twinkl Cursive Unlooped" panose="02000000000000000000" pitchFamily="2" charset="0"/>
              </a:rPr>
              <a:t>digraph or </a:t>
            </a:r>
            <a:r>
              <a:rPr lang="en-US" sz="2800" noProof="0" dirty="0" err="1">
                <a:solidFill>
                  <a:schemeClr val="accent1"/>
                </a:solidFill>
                <a:latin typeface="Twinkl Cursive Unlooped" panose="02000000000000000000" pitchFamily="2" charset="0"/>
              </a:rPr>
              <a:t>trigraph</a:t>
            </a:r>
            <a:r>
              <a:rPr lang="en-US" sz="2800" noProof="0" dirty="0">
                <a:solidFill>
                  <a:schemeClr val="accent1"/>
                </a:solidFill>
                <a:latin typeface="Twinkl Cursive Unlooped" panose="02000000000000000000" pitchFamily="2" charset="0"/>
              </a:rPr>
              <a:t>     </a:t>
            </a:r>
            <a:r>
              <a:rPr lang="en-US" sz="2800" noProof="0" dirty="0">
                <a:solidFill>
                  <a:srgbClr val="00B050"/>
                </a:solidFill>
                <a:latin typeface="Twinkl Cursive Unlooped" panose="02000000000000000000" pitchFamily="2" charset="0"/>
              </a:rPr>
              <a:t>split diagraph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7600" y="314960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  <a:latin typeface="Twinkl Cursive Unlooped" panose="02000000000000000000" pitchFamily="2" charset="0"/>
              </a:rPr>
              <a:t>We use sound buttons to help children recognise the different parts of a word.  (single phonemes, digraphs, trigraphs and split digraphs)</a:t>
            </a:r>
          </a:p>
        </p:txBody>
      </p:sp>
    </p:spTree>
    <p:extLst>
      <p:ext uri="{BB962C8B-B14F-4D97-AF65-F5344CB8AC3E}">
        <p14:creationId xmlns:p14="http://schemas.microsoft.com/office/powerpoint/2010/main" val="194821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www.w3.org/XML/1998/namespace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1af3243-3dd4-4a8d-8c0d-dd76da1f02a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Twinkl Cursive Unlooped</vt:lpstr>
      <vt:lpstr>Office Theme</vt:lpstr>
      <vt:lpstr>Phonics Screening </vt:lpstr>
      <vt:lpstr>What is Phonics?</vt:lpstr>
      <vt:lpstr>What is the aim of the check?</vt:lpstr>
      <vt:lpstr>When will the screening happen?</vt:lpstr>
      <vt:lpstr>What do we expect children to do?</vt:lpstr>
      <vt:lpstr>Example words</vt:lpstr>
      <vt:lpstr>How will the children complete the check?</vt:lpstr>
      <vt:lpstr>How can you help?</vt:lpstr>
      <vt:lpstr>Using sound buttons</vt:lpstr>
      <vt:lpstr>Using sound buttons</vt:lpstr>
      <vt:lpstr>Useful Video</vt:lpstr>
      <vt:lpstr>Online Phonics Games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2020-09-05T15:16:17Z</dcterms:created>
  <dcterms:modified xsi:type="dcterms:W3CDTF">2024-03-21T12:21:25Z</dcterms:modified>
</cp:coreProperties>
</file>