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Sassoon Infant Rg" panose="02000503030000020003" pitchFamily="50" charset="0"/>
      <p:regular r:id="rId25"/>
      <p:bold r:id="rId26"/>
    </p:embeddedFont>
    <p:embeddedFont>
      <p:font typeface="Tahoma" panose="020B0604030504040204" pitchFamily="34" charset="0"/>
      <p:regular r:id="rId27"/>
      <p:bold r:id="rId28"/>
    </p:embeddedFont>
    <p:embeddedFont>
      <p:font typeface="Twinkl" panose="020B0604020202020204" pitchFamily="2" charset="0"/>
      <p:regular r:id="rId29"/>
      <p:bold r:id="rId30"/>
    </p:embeddedFont>
    <p:embeddedFont>
      <p:font typeface="Twinkl SemiBold" pitchFamily="2"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guide id="4" pos="340" userDrawn="1">
          <p15:clr>
            <a:srgbClr val="A4A3A4"/>
          </p15:clr>
        </p15:guide>
        <p15:guide id="5" orient="horz" pos="4042"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61"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31"/>
    <a:srgbClr val="F4AC00"/>
    <a:srgbClr val="EAC400"/>
    <a:srgbClr val="8D358A"/>
    <a:srgbClr val="CDB5D8"/>
    <a:srgbClr val="EDE3F1"/>
    <a:srgbClr val="B9D26D"/>
    <a:srgbClr val="64196B"/>
    <a:srgbClr val="0076B0"/>
    <a:srgbClr val="D73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1" autoAdjust="0"/>
    <p:restoredTop sz="94660"/>
  </p:normalViewPr>
  <p:slideViewPr>
    <p:cSldViewPr snapToGrid="0" showGuides="1">
      <p:cViewPr varScale="1">
        <p:scale>
          <a:sx n="86" d="100"/>
          <a:sy n="86" d="100"/>
        </p:scale>
        <p:origin x="1200" y="72"/>
      </p:cViewPr>
      <p:guideLst>
        <p:guide orient="horz" pos="2160"/>
        <p:guide pos="2857"/>
        <p:guide pos="340"/>
        <p:guide orient="horz" pos="4042"/>
        <p:guide pos="5420"/>
        <p:guide orient="horz" pos="346"/>
        <p:guide pos="499"/>
        <p:guide orient="horz" pos="482"/>
        <p:guide orient="horz" pos="3861"/>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ixabay.com/en/chihuahua-dog-puppy-cute-pet-62492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ixabay.com/en/chihuahua-dog-puppy-cute-pet-624924/"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9.png"/><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a:latin typeface="Twinkl" pitchFamily="2" charset="0"/>
              </a:rPr>
              <a:t>How to Wash Your Elephant</a:t>
            </a:r>
            <a:endParaRPr lang="en-GB" sz="3600" dirty="0">
              <a:latin typeface="Twinkl" pitchFamily="2" charset="0"/>
            </a:endParaRP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2265694"/>
            <a:ext cx="7559675" cy="710552"/>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Do you have to read the instructions in the order they have been written? What happens if you don’t?</a:t>
            </a: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sp>
        <p:nvSpPr>
          <p:cNvPr id="17" name="Rectangle 16"/>
          <p:cNvSpPr>
            <a:spLocks/>
          </p:cNvSpPr>
          <p:nvPr/>
        </p:nvSpPr>
        <p:spPr>
          <a:xfrm>
            <a:off x="792163" y="3045614"/>
            <a:ext cx="7559675" cy="2434101"/>
          </a:xfrm>
          <a:prstGeom prst="rect">
            <a:avLst/>
          </a:prstGeom>
          <a:solidFill>
            <a:srgbClr val="EDE3F1"/>
          </a:solidFill>
        </p:spPr>
        <p:txBody>
          <a:bodyPr wrap="square" lIns="108000" tIns="108000" rIns="108000" bIns="108000" anchor="ctr" anchorCtr="0">
            <a:spAutoFit/>
          </a:bodyPr>
          <a:lstStyle/>
          <a:p>
            <a:r>
              <a:rPr lang="en-GB" sz="1600" dirty="0">
                <a:latin typeface="Twinkl" pitchFamily="50" charset="0"/>
              </a:rPr>
              <a:t>Yes, you must read this text in the order it has been written. You must read the ‘Equipment’ section first so you know what you will need in order to complete the instructions. If you didn’t read this first, you wouldn’t have all of the things you need ready to do the job.</a:t>
            </a:r>
          </a:p>
          <a:p>
            <a:endParaRPr lang="en-GB" sz="1600" dirty="0">
              <a:latin typeface="Twinkl" pitchFamily="50" charset="0"/>
            </a:endParaRPr>
          </a:p>
          <a:p>
            <a:r>
              <a:rPr lang="en-GB" sz="1600" dirty="0">
                <a:latin typeface="Twinkl" pitchFamily="50" charset="0"/>
              </a:rPr>
              <a:t>You also need to read the instructions in the order that they are numbered so that you complete the task properly because each step follows on from the last. If you did not read the instructions in order, you would not be able to do the job properly.</a:t>
            </a:r>
          </a:p>
        </p:txBody>
      </p:sp>
      <p:sp>
        <p:nvSpPr>
          <p:cNvPr id="2" name="Rectangle 1"/>
          <p:cNvSpPr/>
          <p:nvPr/>
        </p:nvSpPr>
        <p:spPr>
          <a:xfrm>
            <a:off x="792162" y="1843328"/>
            <a:ext cx="7559675" cy="369332"/>
          </a:xfrm>
          <a:prstGeom prst="rect">
            <a:avLst/>
          </a:prstGeom>
        </p:spPr>
        <p:txBody>
          <a:bodyPr wrap="square">
            <a:spAutoFit/>
          </a:bodyPr>
          <a:lstStyle/>
          <a:p>
            <a:pPr algn="ctr"/>
            <a:r>
              <a:rPr lang="en-GB" dirty="0">
                <a:latin typeface="Twinkl" pitchFamily="50" charset="0"/>
              </a:rPr>
              <a:t>Let’s answer the questions below together.</a:t>
            </a:r>
          </a:p>
        </p:txBody>
      </p:sp>
    </p:spTree>
    <p:extLst>
      <p:ext uri="{BB962C8B-B14F-4D97-AF65-F5344CB8AC3E}">
        <p14:creationId xmlns:p14="http://schemas.microsoft.com/office/powerpoint/2010/main" val="409313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225592"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572000" y="604302"/>
            <a:ext cx="4083050"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4003590" y="653344"/>
            <a:ext cx="460066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sp>
        <p:nvSpPr>
          <p:cNvPr id="53" name="Title 20"/>
          <p:cNvSpPr txBox="1">
            <a:spLocks/>
          </p:cNvSpPr>
          <p:nvPr/>
        </p:nvSpPr>
        <p:spPr>
          <a:xfrm>
            <a:off x="3476625" y="1032305"/>
            <a:ext cx="381952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a:latin typeface="Twinkl" pitchFamily="2" charset="0"/>
              </a:rPr>
              <a:t>Think &amp; Write</a:t>
            </a:r>
            <a:endParaRPr lang="en-GB" sz="3200" dirty="0">
              <a:latin typeface="Twinkl" pitchFamily="2" charset="0"/>
            </a:endParaRPr>
          </a:p>
        </p:txBody>
      </p:sp>
      <p:sp>
        <p:nvSpPr>
          <p:cNvPr id="54" name="Rectangle 53"/>
          <p:cNvSpPr>
            <a:spLocks/>
          </p:cNvSpPr>
          <p:nvPr/>
        </p:nvSpPr>
        <p:spPr>
          <a:xfrm>
            <a:off x="3990974" y="1787796"/>
            <a:ext cx="4360863" cy="1603104"/>
          </a:xfrm>
          <a:prstGeom prst="rect">
            <a:avLst/>
          </a:prstGeom>
          <a:noFill/>
        </p:spPr>
        <p:txBody>
          <a:bodyPr wrap="square" lIns="108000" tIns="108000" rIns="108000" bIns="108000" anchor="ctr" anchorCtr="0">
            <a:spAutoFit/>
          </a:bodyPr>
          <a:lstStyle/>
          <a:p>
            <a:r>
              <a:rPr lang="en-GB" dirty="0">
                <a:latin typeface="Twinkl" pitchFamily="2" charset="0"/>
              </a:rPr>
              <a:t>Look at this picture. What words and sentences does it make you </a:t>
            </a:r>
            <a:r>
              <a:rPr lang="en-GB" b="1" dirty="0">
                <a:latin typeface="Twinkl" pitchFamily="2" charset="0"/>
              </a:rPr>
              <a:t>think </a:t>
            </a:r>
            <a:r>
              <a:rPr lang="en-GB" dirty="0">
                <a:latin typeface="Twinkl" pitchFamily="2" charset="0"/>
              </a:rPr>
              <a:t>of? We are going to </a:t>
            </a:r>
            <a:r>
              <a:rPr lang="en-GB" b="1" dirty="0">
                <a:latin typeface="Twinkl" pitchFamily="2" charset="0"/>
              </a:rPr>
              <a:t>write </a:t>
            </a:r>
            <a:r>
              <a:rPr lang="en-GB" dirty="0">
                <a:latin typeface="Twinkl" pitchFamily="2" charset="0"/>
              </a:rPr>
              <a:t>a short piece of text based on the picture, using the following pattern of sentences:</a:t>
            </a:r>
          </a:p>
        </p:txBody>
      </p:sp>
      <p:grpSp>
        <p:nvGrpSpPr>
          <p:cNvPr id="57" name="Group 56"/>
          <p:cNvGrpSpPr/>
          <p:nvPr/>
        </p:nvGrpSpPr>
        <p:grpSpPr>
          <a:xfrm>
            <a:off x="792163" y="3454119"/>
            <a:ext cx="7559674" cy="464331"/>
            <a:chOff x="792163" y="3544737"/>
            <a:chExt cx="7559674" cy="464331"/>
          </a:xfrm>
        </p:grpSpPr>
        <p:sp>
          <p:nvSpPr>
            <p:cNvPr id="58" name="Rectangle 57"/>
            <p:cNvSpPr>
              <a:spLocks/>
            </p:cNvSpPr>
            <p:nvPr/>
          </p:nvSpPr>
          <p:spPr>
            <a:xfrm>
              <a:off x="3003259" y="3544737"/>
              <a:ext cx="5348578" cy="464331"/>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sentence with an </a:t>
              </a:r>
              <a:r>
                <a:rPr lang="en-GB" sz="1600" b="1" dirty="0">
                  <a:latin typeface="Twinkl" pitchFamily="2" charset="0"/>
                </a:rPr>
                <a:t>expanded noun phrase</a:t>
              </a:r>
              <a:r>
                <a:rPr lang="en-GB" sz="1600" dirty="0">
                  <a:latin typeface="Twinkl" pitchFamily="2" charset="0"/>
                </a:rPr>
                <a:t>.</a:t>
              </a:r>
            </a:p>
          </p:txBody>
        </p:sp>
        <p:sp>
          <p:nvSpPr>
            <p:cNvPr id="59" name="Rectangle 58"/>
            <p:cNvSpPr>
              <a:spLocks/>
            </p:cNvSpPr>
            <p:nvPr/>
          </p:nvSpPr>
          <p:spPr>
            <a:xfrm>
              <a:off x="792163" y="3544737"/>
              <a:ext cx="2143984" cy="464331"/>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1</a:t>
              </a:r>
            </a:p>
          </p:txBody>
        </p:sp>
      </p:grpSp>
      <p:grpSp>
        <p:nvGrpSpPr>
          <p:cNvPr id="60" name="Group 59"/>
          <p:cNvGrpSpPr/>
          <p:nvPr/>
        </p:nvGrpSpPr>
        <p:grpSpPr>
          <a:xfrm>
            <a:off x="792163" y="3950818"/>
            <a:ext cx="7559674" cy="464331"/>
            <a:chOff x="792163" y="4041436"/>
            <a:chExt cx="7559674" cy="464331"/>
          </a:xfrm>
        </p:grpSpPr>
        <p:sp>
          <p:nvSpPr>
            <p:cNvPr id="103" name="Rectangle 102"/>
            <p:cNvSpPr>
              <a:spLocks/>
            </p:cNvSpPr>
            <p:nvPr/>
          </p:nvSpPr>
          <p:spPr>
            <a:xfrm>
              <a:off x="3003259" y="4041436"/>
              <a:ext cx="5348578" cy="464331"/>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a:t>
              </a:r>
              <a:r>
                <a:rPr lang="en-GB" sz="1600" b="1" dirty="0">
                  <a:latin typeface="Twinkl" pitchFamily="2" charset="0"/>
                </a:rPr>
                <a:t>past progressive sentence </a:t>
              </a:r>
              <a:r>
                <a:rPr lang="en-GB" sz="1600" dirty="0">
                  <a:latin typeface="Twinkl" pitchFamily="2" charset="0"/>
                </a:rPr>
                <a:t>about the puppy.</a:t>
              </a:r>
            </a:p>
          </p:txBody>
        </p:sp>
        <p:sp>
          <p:nvSpPr>
            <p:cNvPr id="104" name="Rectangle 103"/>
            <p:cNvSpPr>
              <a:spLocks/>
            </p:cNvSpPr>
            <p:nvPr/>
          </p:nvSpPr>
          <p:spPr>
            <a:xfrm>
              <a:off x="792163" y="4041436"/>
              <a:ext cx="2143984" cy="464331"/>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2</a:t>
              </a:r>
            </a:p>
          </p:txBody>
        </p:sp>
      </p:grpSp>
      <p:grpSp>
        <p:nvGrpSpPr>
          <p:cNvPr id="105" name="Group 104"/>
          <p:cNvGrpSpPr/>
          <p:nvPr/>
        </p:nvGrpSpPr>
        <p:grpSpPr>
          <a:xfrm>
            <a:off x="792163" y="4445322"/>
            <a:ext cx="7559674" cy="710553"/>
            <a:chOff x="792163" y="4535940"/>
            <a:chExt cx="7559674" cy="710553"/>
          </a:xfrm>
        </p:grpSpPr>
        <p:sp>
          <p:nvSpPr>
            <p:cNvPr id="106" name="Rectangle 105"/>
            <p:cNvSpPr>
              <a:spLocks/>
            </p:cNvSpPr>
            <p:nvPr/>
          </p:nvSpPr>
          <p:spPr>
            <a:xfrm>
              <a:off x="3003259" y="4535940"/>
              <a:ext cx="5348578" cy="710552"/>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command sentence starting with a bossy (</a:t>
              </a:r>
              <a:r>
                <a:rPr lang="en-GB" sz="1600" b="1" dirty="0">
                  <a:latin typeface="Twinkl" pitchFamily="2" charset="0"/>
                </a:rPr>
                <a:t>imperative</a:t>
              </a:r>
              <a:r>
                <a:rPr lang="en-GB" sz="1600" dirty="0">
                  <a:latin typeface="Twinkl" pitchFamily="2" charset="0"/>
                </a:rPr>
                <a:t>) verb, telling the puppy what to do.</a:t>
              </a:r>
            </a:p>
          </p:txBody>
        </p:sp>
        <p:sp>
          <p:nvSpPr>
            <p:cNvPr id="107" name="Rectangle 106"/>
            <p:cNvSpPr>
              <a:spLocks/>
            </p:cNvSpPr>
            <p:nvPr/>
          </p:nvSpPr>
          <p:spPr>
            <a:xfrm>
              <a:off x="792163" y="4535941"/>
              <a:ext cx="2143984" cy="710552"/>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3</a:t>
              </a:r>
            </a:p>
            <a:p>
              <a:endParaRPr lang="en-GB" sz="1600" b="1" dirty="0">
                <a:latin typeface="Twinkl" pitchFamily="2" charset="0"/>
              </a:endParaRPr>
            </a:p>
          </p:txBody>
        </p:sp>
      </p:grpSp>
      <p:grpSp>
        <p:nvGrpSpPr>
          <p:cNvPr id="108" name="Group 107"/>
          <p:cNvGrpSpPr/>
          <p:nvPr/>
        </p:nvGrpSpPr>
        <p:grpSpPr>
          <a:xfrm>
            <a:off x="786800" y="5186486"/>
            <a:ext cx="7559674" cy="464331"/>
            <a:chOff x="803276" y="5277104"/>
            <a:chExt cx="7559674" cy="464331"/>
          </a:xfrm>
        </p:grpSpPr>
        <p:sp>
          <p:nvSpPr>
            <p:cNvPr id="109" name="Rectangle 108"/>
            <p:cNvSpPr>
              <a:spLocks/>
            </p:cNvSpPr>
            <p:nvPr/>
          </p:nvSpPr>
          <p:spPr>
            <a:xfrm>
              <a:off x="3014372" y="5277104"/>
              <a:ext cx="5348578" cy="464331"/>
            </a:xfrm>
            <a:prstGeom prst="rect">
              <a:avLst/>
            </a:prstGeom>
            <a:solidFill>
              <a:schemeClr val="accent2">
                <a:lumMod val="20000"/>
                <a:lumOff val="80000"/>
              </a:schemeClr>
            </a:solidFill>
          </p:spPr>
          <p:txBody>
            <a:bodyPr wrap="square" lIns="108000" tIns="108000" rIns="108000" bIns="108000" anchor="ctr" anchorCtr="0">
              <a:spAutoFit/>
            </a:bodyPr>
            <a:lstStyle/>
            <a:p>
              <a:r>
                <a:rPr lang="en-GB" sz="1600" dirty="0">
                  <a:latin typeface="Twinkl" pitchFamily="2" charset="0"/>
                </a:rPr>
                <a:t>Write a sentence containing the conjunction ‘but’.</a:t>
              </a:r>
            </a:p>
          </p:txBody>
        </p:sp>
        <p:sp>
          <p:nvSpPr>
            <p:cNvPr id="110" name="Rectangle 109"/>
            <p:cNvSpPr>
              <a:spLocks/>
            </p:cNvSpPr>
            <p:nvPr/>
          </p:nvSpPr>
          <p:spPr>
            <a:xfrm>
              <a:off x="803276" y="5277104"/>
              <a:ext cx="2143984" cy="464331"/>
            </a:xfrm>
            <a:prstGeom prst="rect">
              <a:avLst/>
            </a:prstGeom>
            <a:solidFill>
              <a:schemeClr val="accent2">
                <a:lumMod val="60000"/>
                <a:lumOff val="40000"/>
              </a:schemeClr>
            </a:solidFill>
          </p:spPr>
          <p:txBody>
            <a:bodyPr wrap="square" lIns="108000" tIns="108000" rIns="108000" bIns="108000" anchor="ctr" anchorCtr="0">
              <a:spAutoFit/>
            </a:bodyPr>
            <a:lstStyle/>
            <a:p>
              <a:r>
                <a:rPr lang="en-GB" sz="1600" b="1" dirty="0">
                  <a:latin typeface="Twinkl" pitchFamily="2" charset="0"/>
                </a:rPr>
                <a:t>Sentence 4</a:t>
              </a:r>
            </a:p>
          </p:txBody>
        </p:sp>
      </p:grpSp>
      <p:pic>
        <p:nvPicPr>
          <p:cNvPr id="111" name="Picture 2" descr="Chihuahua, Dog, Puppy, Cute, Pet, Breed, Animal">
            <a:hlinkClick r:id="rId2"/>
          </p:cNvPr>
          <p:cNvPicPr>
            <a:picLocks noChangeAspect="1" noChangeArrowheads="1"/>
          </p:cNvPicPr>
          <p:nvPr/>
        </p:nvPicPr>
        <p:blipFill>
          <a:blip r:embed="rId3" cstate="print"/>
          <a:srcRect/>
          <a:stretch>
            <a:fillRect/>
          </a:stretch>
        </p:blipFill>
        <p:spPr bwMode="auto">
          <a:xfrm>
            <a:off x="803276" y="1144343"/>
            <a:ext cx="3187698" cy="2125133"/>
          </a:xfrm>
          <a:prstGeom prst="rect">
            <a:avLst/>
          </a:prstGeom>
          <a:noFill/>
        </p:spPr>
      </p:pic>
      <p:sp>
        <p:nvSpPr>
          <p:cNvPr id="112" name="Rectangle 111"/>
          <p:cNvSpPr/>
          <p:nvPr/>
        </p:nvSpPr>
        <p:spPr>
          <a:xfrm>
            <a:off x="792163" y="5765883"/>
            <a:ext cx="7559674" cy="369332"/>
          </a:xfrm>
          <a:prstGeom prst="rect">
            <a:avLst/>
          </a:prstGeom>
        </p:spPr>
        <p:txBody>
          <a:bodyPr wrap="square">
            <a:spAutoFit/>
          </a:bodyPr>
          <a:lstStyle/>
          <a:p>
            <a:pPr algn="ctr"/>
            <a:r>
              <a:rPr lang="en-GB" dirty="0">
                <a:latin typeface="Twinkl" pitchFamily="2" charset="0"/>
              </a:rPr>
              <a:t>Share your writing with a partner, your group or your whole class. </a:t>
            </a:r>
          </a:p>
        </p:txBody>
      </p:sp>
    </p:spTree>
    <p:extLst>
      <p:ext uri="{BB962C8B-B14F-4D97-AF65-F5344CB8AC3E}">
        <p14:creationId xmlns:p14="http://schemas.microsoft.com/office/powerpoint/2010/main" val="22577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2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225592" y="604302"/>
            <a:ext cx="445680" cy="42156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572000" y="604302"/>
            <a:ext cx="4083050"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4003590" y="653344"/>
            <a:ext cx="460066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sp>
        <p:nvSpPr>
          <p:cNvPr id="53" name="Title 20"/>
          <p:cNvSpPr txBox="1">
            <a:spLocks/>
          </p:cNvSpPr>
          <p:nvPr/>
        </p:nvSpPr>
        <p:spPr>
          <a:xfrm>
            <a:off x="3772930" y="1032305"/>
            <a:ext cx="463790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800" dirty="0">
                <a:latin typeface="Twinkl" pitchFamily="2" charset="0"/>
              </a:rPr>
              <a:t>Think &amp; Write - Answers</a:t>
            </a:r>
          </a:p>
        </p:txBody>
      </p:sp>
      <p:sp>
        <p:nvSpPr>
          <p:cNvPr id="54" name="Rectangle 53"/>
          <p:cNvSpPr>
            <a:spLocks/>
          </p:cNvSpPr>
          <p:nvPr/>
        </p:nvSpPr>
        <p:spPr>
          <a:xfrm>
            <a:off x="3990974" y="1688677"/>
            <a:ext cx="4360863" cy="772107"/>
          </a:xfrm>
          <a:prstGeom prst="rect">
            <a:avLst/>
          </a:prstGeom>
          <a:noFill/>
        </p:spPr>
        <p:txBody>
          <a:bodyPr wrap="square" lIns="108000" tIns="108000" rIns="108000" bIns="108000" anchor="ctr" anchorCtr="0">
            <a:spAutoFit/>
          </a:bodyPr>
          <a:lstStyle/>
          <a:p>
            <a:pPr algn="ctr"/>
            <a:r>
              <a:rPr lang="en-GB" dirty="0">
                <a:latin typeface="Twinkl" pitchFamily="2" charset="0"/>
              </a:rPr>
              <a:t>Here is an example of what you could have </a:t>
            </a:r>
            <a:r>
              <a:rPr lang="en-GB" b="1" dirty="0">
                <a:latin typeface="Twinkl" pitchFamily="2" charset="0"/>
              </a:rPr>
              <a:t>thought </a:t>
            </a:r>
            <a:r>
              <a:rPr lang="en-GB" dirty="0">
                <a:latin typeface="Twinkl" pitchFamily="2" charset="0"/>
              </a:rPr>
              <a:t>and </a:t>
            </a:r>
            <a:r>
              <a:rPr lang="en-GB" b="1" dirty="0">
                <a:latin typeface="Twinkl" pitchFamily="2" charset="0"/>
              </a:rPr>
              <a:t>written</a:t>
            </a:r>
            <a:r>
              <a:rPr lang="en-GB" dirty="0">
                <a:latin typeface="Twinkl" pitchFamily="2" charset="0"/>
              </a:rPr>
              <a:t>:</a:t>
            </a:r>
          </a:p>
        </p:txBody>
      </p:sp>
      <p:pic>
        <p:nvPicPr>
          <p:cNvPr id="111" name="Picture 2" descr="Chihuahua, Dog, Puppy, Cute, Pet, Breed, Animal">
            <a:hlinkClick r:id="rId2"/>
          </p:cNvPr>
          <p:cNvPicPr>
            <a:picLocks noChangeAspect="1" noChangeArrowheads="1"/>
          </p:cNvPicPr>
          <p:nvPr/>
        </p:nvPicPr>
        <p:blipFill>
          <a:blip r:embed="rId3" cstate="print"/>
          <a:srcRect/>
          <a:stretch>
            <a:fillRect/>
          </a:stretch>
        </p:blipFill>
        <p:spPr bwMode="auto">
          <a:xfrm>
            <a:off x="803276" y="1144343"/>
            <a:ext cx="3187698" cy="2125133"/>
          </a:xfrm>
          <a:prstGeom prst="rect">
            <a:avLst/>
          </a:prstGeom>
          <a:noFill/>
        </p:spPr>
      </p:pic>
      <p:sp>
        <p:nvSpPr>
          <p:cNvPr id="24" name="Rectangle 23"/>
          <p:cNvSpPr>
            <a:spLocks/>
          </p:cNvSpPr>
          <p:nvPr/>
        </p:nvSpPr>
        <p:spPr>
          <a:xfrm>
            <a:off x="792164" y="3447216"/>
            <a:ext cx="7559674" cy="495108"/>
          </a:xfrm>
          <a:prstGeom prst="rect">
            <a:avLst/>
          </a:prstGeom>
          <a:noFill/>
        </p:spPr>
        <p:txBody>
          <a:bodyPr wrap="square" lIns="108000" tIns="108000" rIns="108000" bIns="108000" anchor="ctr" anchorCtr="0">
            <a:spAutoFit/>
          </a:bodyPr>
          <a:lstStyle/>
          <a:p>
            <a:r>
              <a:rPr lang="en-GB" dirty="0">
                <a:latin typeface="Twinkl" pitchFamily="2" charset="0"/>
              </a:rPr>
              <a:t>The </a:t>
            </a:r>
            <a:r>
              <a:rPr lang="en-GB" b="1" dirty="0">
                <a:solidFill>
                  <a:schemeClr val="accent2"/>
                </a:solidFill>
                <a:latin typeface="Twinkl" pitchFamily="2" charset="0"/>
              </a:rPr>
              <a:t>tiny, cute</a:t>
            </a:r>
            <a:r>
              <a:rPr lang="en-GB" b="1" dirty="0">
                <a:latin typeface="Twinkl" pitchFamily="2" charset="0"/>
              </a:rPr>
              <a:t> </a:t>
            </a:r>
            <a:r>
              <a:rPr lang="en-GB" dirty="0">
                <a:latin typeface="Twinkl" pitchFamily="2" charset="0"/>
              </a:rPr>
              <a:t>puppy was sitting in a </a:t>
            </a:r>
            <a:r>
              <a:rPr lang="en-GB" b="1" dirty="0">
                <a:solidFill>
                  <a:schemeClr val="accent2"/>
                </a:solidFill>
                <a:latin typeface="Twinkl" pitchFamily="2" charset="0"/>
              </a:rPr>
              <a:t>small, spotty</a:t>
            </a:r>
            <a:r>
              <a:rPr lang="en-GB" b="1" dirty="0">
                <a:latin typeface="Twinkl" pitchFamily="2" charset="0"/>
              </a:rPr>
              <a:t> </a:t>
            </a:r>
            <a:r>
              <a:rPr lang="en-GB" dirty="0">
                <a:latin typeface="Twinkl" pitchFamily="2" charset="0"/>
              </a:rPr>
              <a:t>cup.</a:t>
            </a:r>
          </a:p>
        </p:txBody>
      </p:sp>
      <p:sp>
        <p:nvSpPr>
          <p:cNvPr id="25" name="Rectangle 24"/>
          <p:cNvSpPr>
            <a:spLocks/>
          </p:cNvSpPr>
          <p:nvPr/>
        </p:nvSpPr>
        <p:spPr>
          <a:xfrm>
            <a:off x="816917" y="3959191"/>
            <a:ext cx="7559674" cy="495108"/>
          </a:xfrm>
          <a:prstGeom prst="rect">
            <a:avLst/>
          </a:prstGeom>
          <a:noFill/>
        </p:spPr>
        <p:txBody>
          <a:bodyPr wrap="square" lIns="108000" tIns="108000" rIns="108000" bIns="108000" anchor="ctr" anchorCtr="0">
            <a:spAutoFit/>
          </a:bodyPr>
          <a:lstStyle/>
          <a:p>
            <a:r>
              <a:rPr lang="en-GB" dirty="0">
                <a:latin typeface="Twinkl" pitchFamily="2" charset="0"/>
              </a:rPr>
              <a:t>The adorable puppy </a:t>
            </a:r>
            <a:r>
              <a:rPr lang="en-GB" b="1" dirty="0">
                <a:solidFill>
                  <a:schemeClr val="accent2"/>
                </a:solidFill>
                <a:latin typeface="Twinkl" pitchFamily="2" charset="0"/>
              </a:rPr>
              <a:t>was sitting </a:t>
            </a:r>
            <a:r>
              <a:rPr lang="en-GB" dirty="0">
                <a:latin typeface="Twinkl" pitchFamily="2" charset="0"/>
              </a:rPr>
              <a:t>inside the mug to keep warm.</a:t>
            </a:r>
          </a:p>
        </p:txBody>
      </p:sp>
      <p:sp>
        <p:nvSpPr>
          <p:cNvPr id="26" name="Rectangle 25"/>
          <p:cNvSpPr>
            <a:spLocks/>
          </p:cNvSpPr>
          <p:nvPr/>
        </p:nvSpPr>
        <p:spPr>
          <a:xfrm>
            <a:off x="792164" y="4471166"/>
            <a:ext cx="7559674" cy="495108"/>
          </a:xfrm>
          <a:prstGeom prst="rect">
            <a:avLst/>
          </a:prstGeom>
          <a:noFill/>
        </p:spPr>
        <p:txBody>
          <a:bodyPr wrap="square" lIns="108000" tIns="108000" rIns="108000" bIns="108000" anchor="ctr" anchorCtr="0">
            <a:spAutoFit/>
          </a:bodyPr>
          <a:lstStyle/>
          <a:p>
            <a:r>
              <a:rPr lang="en-GB" b="1" dirty="0">
                <a:solidFill>
                  <a:schemeClr val="accent2"/>
                </a:solidFill>
                <a:latin typeface="Twinkl" pitchFamily="2" charset="0"/>
              </a:rPr>
              <a:t>Get</a:t>
            </a:r>
            <a:r>
              <a:rPr lang="en-GB" dirty="0">
                <a:latin typeface="Twinkl" pitchFamily="2" charset="0"/>
              </a:rPr>
              <a:t> out of the cup.</a:t>
            </a:r>
          </a:p>
        </p:txBody>
      </p:sp>
      <p:sp>
        <p:nvSpPr>
          <p:cNvPr id="27" name="Rectangle 26"/>
          <p:cNvSpPr>
            <a:spLocks/>
          </p:cNvSpPr>
          <p:nvPr/>
        </p:nvSpPr>
        <p:spPr>
          <a:xfrm>
            <a:off x="792164" y="4983141"/>
            <a:ext cx="7559674" cy="495108"/>
          </a:xfrm>
          <a:prstGeom prst="rect">
            <a:avLst/>
          </a:prstGeom>
          <a:noFill/>
        </p:spPr>
        <p:txBody>
          <a:bodyPr wrap="square" lIns="108000" tIns="108000" rIns="108000" bIns="108000" anchor="ctr" anchorCtr="0">
            <a:spAutoFit/>
          </a:bodyPr>
          <a:lstStyle/>
          <a:p>
            <a:r>
              <a:rPr lang="en-GB" dirty="0">
                <a:latin typeface="Twinkl" pitchFamily="2" charset="0"/>
              </a:rPr>
              <a:t>The puppy tried to get out of the cup </a:t>
            </a:r>
            <a:r>
              <a:rPr lang="en-GB" b="1" dirty="0">
                <a:solidFill>
                  <a:schemeClr val="accent2"/>
                </a:solidFill>
                <a:latin typeface="Twinkl" pitchFamily="2" charset="0"/>
              </a:rPr>
              <a:t>but</a:t>
            </a:r>
            <a:r>
              <a:rPr lang="en-GB" dirty="0">
                <a:latin typeface="Twinkl" pitchFamily="2" charset="0"/>
              </a:rPr>
              <a:t> it was stuck.</a:t>
            </a:r>
          </a:p>
        </p:txBody>
      </p:sp>
      <p:sp>
        <p:nvSpPr>
          <p:cNvPr id="2" name="Rectangle 1"/>
          <p:cNvSpPr/>
          <p:nvPr/>
        </p:nvSpPr>
        <p:spPr>
          <a:xfrm>
            <a:off x="792163" y="5765883"/>
            <a:ext cx="7559674" cy="369332"/>
          </a:xfrm>
          <a:prstGeom prst="rect">
            <a:avLst/>
          </a:prstGeom>
        </p:spPr>
        <p:txBody>
          <a:bodyPr wrap="square">
            <a:spAutoFit/>
          </a:bodyPr>
          <a:lstStyle/>
          <a:p>
            <a:pPr algn="ctr"/>
            <a:r>
              <a:rPr lang="en-GB" dirty="0">
                <a:latin typeface="Twinkl" pitchFamily="2" charset="0"/>
              </a:rPr>
              <a:t>Share your writing with a partner, your group or your whole class. </a:t>
            </a:r>
          </a:p>
        </p:txBody>
      </p:sp>
      <p:sp>
        <p:nvSpPr>
          <p:cNvPr id="3" name="Rectangle 2"/>
          <p:cNvSpPr/>
          <p:nvPr/>
        </p:nvSpPr>
        <p:spPr>
          <a:xfrm>
            <a:off x="2005913" y="3965537"/>
            <a:ext cx="2747319" cy="4815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expanded noun phrase</a:t>
            </a:r>
            <a:endParaRPr lang="en-GB" dirty="0">
              <a:solidFill>
                <a:sysClr val="windowText" lastClr="000000"/>
              </a:solidFill>
            </a:endParaRPr>
          </a:p>
        </p:txBody>
      </p:sp>
      <p:sp>
        <p:nvSpPr>
          <p:cNvPr id="17" name="Rectangle 16"/>
          <p:cNvSpPr/>
          <p:nvPr/>
        </p:nvSpPr>
        <p:spPr>
          <a:xfrm>
            <a:off x="2277762" y="4447120"/>
            <a:ext cx="3076833" cy="4815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past progressive sentence</a:t>
            </a:r>
            <a:endParaRPr lang="en-GB" dirty="0">
              <a:solidFill>
                <a:sysClr val="windowText" lastClr="000000"/>
              </a:solidFill>
            </a:endParaRPr>
          </a:p>
        </p:txBody>
      </p:sp>
      <p:sp>
        <p:nvSpPr>
          <p:cNvPr id="18" name="Rectangle 17"/>
          <p:cNvSpPr/>
          <p:nvPr/>
        </p:nvSpPr>
        <p:spPr>
          <a:xfrm>
            <a:off x="1183245" y="4906788"/>
            <a:ext cx="2427759" cy="4815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command sentence</a:t>
            </a:r>
            <a:endParaRPr lang="en-GB" dirty="0">
              <a:solidFill>
                <a:sysClr val="windowText" lastClr="000000"/>
              </a:solidFill>
            </a:endParaRPr>
          </a:p>
        </p:txBody>
      </p:sp>
      <p:sp>
        <p:nvSpPr>
          <p:cNvPr id="19" name="Rectangle 18"/>
          <p:cNvSpPr/>
          <p:nvPr/>
        </p:nvSpPr>
        <p:spPr>
          <a:xfrm>
            <a:off x="3481687" y="5428833"/>
            <a:ext cx="3602853" cy="4815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containing the conjunction ‘but</a:t>
            </a:r>
            <a:endParaRPr lang="en-GB" dirty="0">
              <a:solidFill>
                <a:sysClr val="windowText" lastClr="000000"/>
              </a:solidFill>
            </a:endParaRPr>
          </a:p>
        </p:txBody>
      </p:sp>
    </p:spTree>
    <p:extLst>
      <p:ext uri="{BB962C8B-B14F-4D97-AF65-F5344CB8AC3E}">
        <p14:creationId xmlns:p14="http://schemas.microsoft.com/office/powerpoint/2010/main" val="11365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50"/>
                                        <p:tgtEl>
                                          <p:spTgt spid="3"/>
                                        </p:tgtEl>
                                      </p:cBhvr>
                                    </p:animEffect>
                                    <p:set>
                                      <p:cBhvr>
                                        <p:cTn id="15" dur="1" fill="hold">
                                          <p:stCondLst>
                                            <p:cond delay="24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50"/>
                                        <p:tgtEl>
                                          <p:spTgt spid="25"/>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17"/>
                                        </p:tgtEl>
                                      </p:cBhvr>
                                    </p:animEffect>
                                    <p:set>
                                      <p:cBhvr>
                                        <p:cTn id="26" dur="1" fill="hold">
                                          <p:stCondLst>
                                            <p:cond delay="249"/>
                                          </p:stCondLst>
                                        </p:cTn>
                                        <p:tgtEl>
                                          <p:spTgt spid="1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50"/>
                                        <p:tgtEl>
                                          <p:spTgt spid="26"/>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50"/>
                                        <p:tgtEl>
                                          <p:spTgt spid="18"/>
                                        </p:tgtEl>
                                      </p:cBhvr>
                                    </p:animEffect>
                                    <p:set>
                                      <p:cBhvr>
                                        <p:cTn id="37" dur="1" fill="hold">
                                          <p:stCondLst>
                                            <p:cond delay="249"/>
                                          </p:stCondLst>
                                        </p:cTn>
                                        <p:tgtEl>
                                          <p:spTgt spid="1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50"/>
                                        <p:tgtEl>
                                          <p:spTgt spid="27"/>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250"/>
                                  </p:stCondLst>
                                  <p:childTnLst>
                                    <p:animEffect transition="out" filter="fade">
                                      <p:cBhvr>
                                        <p:cTn id="47" dur="250"/>
                                        <p:tgtEl>
                                          <p:spTgt spid="19"/>
                                        </p:tgtEl>
                                      </p:cBhvr>
                                    </p:animEffect>
                                    <p:set>
                                      <p:cBhvr>
                                        <p:cTn id="48" dur="1" fill="hold">
                                          <p:stCondLst>
                                            <p:cond delay="249"/>
                                          </p:stCondLst>
                                        </p:cTn>
                                        <p:tgtEl>
                                          <p:spTgt spid="19"/>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 grpId="0"/>
      <p:bldP spid="3" grpId="0" animBg="1"/>
      <p:bldP spid="3" grpId="1" animBg="1"/>
      <p:bldP spid="17" grpId="0" animBg="1"/>
      <p:bldP spid="17" grpId="1" animBg="1"/>
      <p:bldP spid="18" grpId="0" animBg="1"/>
      <p:bldP spid="18" grpId="1" animBg="1"/>
      <p:bldP spid="19" grpId="0" animBg="1"/>
      <p:bldP spid="1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593074" y="604302"/>
            <a:ext cx="445680" cy="421568"/>
          </a:xfrm>
          <a:prstGeom prst="flowChartDe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815914" y="604302"/>
            <a:ext cx="2839135" cy="422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The Capital Letter Criminal</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5815914" y="653344"/>
            <a:ext cx="2788337" cy="330072"/>
          </a:xfrm>
          <a:prstGeom prst="rect">
            <a:avLst/>
          </a:prstGeom>
        </p:spPr>
        <p:txBody>
          <a:bodyPr wrap="square" lIns="0" tIns="72000" rIns="0" bIns="72000">
            <a:spAutoFit/>
          </a:bodyPr>
          <a:lstStyle/>
          <a:p>
            <a:pPr algn="r"/>
            <a:r>
              <a:rPr lang="nn-NO" sz="1200" b="1" dirty="0">
                <a:solidFill>
                  <a:schemeClr val="bg1"/>
                </a:solidFill>
                <a:latin typeface="Twinkl" pitchFamily="2" charset="0"/>
              </a:rPr>
              <a:t>Grammar Focus – G5.1: Capital letters.</a:t>
            </a:r>
          </a:p>
        </p:txBody>
      </p:sp>
      <p:sp>
        <p:nvSpPr>
          <p:cNvPr id="2" name="Rectangle 1"/>
          <p:cNvSpPr/>
          <p:nvPr/>
        </p:nvSpPr>
        <p:spPr>
          <a:xfrm>
            <a:off x="792162" y="1843328"/>
            <a:ext cx="7559675" cy="646331"/>
          </a:xfrm>
          <a:prstGeom prst="rect">
            <a:avLst/>
          </a:prstGeom>
        </p:spPr>
        <p:txBody>
          <a:bodyPr wrap="square">
            <a:spAutoFit/>
          </a:bodyPr>
          <a:lstStyle/>
          <a:p>
            <a:r>
              <a:rPr lang="en-GB" dirty="0">
                <a:latin typeface="Twinkl" pitchFamily="2" charset="0"/>
              </a:rPr>
              <a:t>The Capital Letter Criminal has broken in and stolen all of the capital letters from the story below. Can you put them all back in?</a:t>
            </a:r>
          </a:p>
        </p:txBody>
      </p:sp>
      <p:sp>
        <p:nvSpPr>
          <p:cNvPr id="3" name="Rectangle 2"/>
          <p:cNvSpPr/>
          <p:nvPr/>
        </p:nvSpPr>
        <p:spPr>
          <a:xfrm>
            <a:off x="792162" y="2653758"/>
            <a:ext cx="7559676" cy="2585323"/>
          </a:xfrm>
          <a:prstGeom prst="rect">
            <a:avLst/>
          </a:prstGeom>
        </p:spPr>
        <p:txBody>
          <a:bodyPr wrap="square">
            <a:spAutoFit/>
          </a:bodyPr>
          <a:lstStyle/>
          <a:p>
            <a:r>
              <a:rPr lang="en-GB" dirty="0">
                <a:latin typeface="Twinkl" pitchFamily="50" charset="0"/>
              </a:rPr>
              <a:t>yesterday, the capital letter criminal broke into </a:t>
            </a:r>
            <a:r>
              <a:rPr lang="en-GB" dirty="0" err="1">
                <a:latin typeface="Twinkl" pitchFamily="50" charset="0"/>
              </a:rPr>
              <a:t>billington</a:t>
            </a:r>
            <a:r>
              <a:rPr lang="en-GB" dirty="0">
                <a:latin typeface="Twinkl" pitchFamily="50" charset="0"/>
              </a:rPr>
              <a:t> infant school and stole all of the capital letters! firstly, he took all of the capital letters from the register so that all of the children’s names are now written in lower-case! the sneaky thief then found the head teacher’s office and stole the capital letters from </a:t>
            </a:r>
            <a:r>
              <a:rPr lang="en-GB" dirty="0" err="1">
                <a:latin typeface="Twinkl" pitchFamily="50" charset="0"/>
              </a:rPr>
              <a:t>mrs</a:t>
            </a:r>
            <a:r>
              <a:rPr lang="en-GB" dirty="0">
                <a:latin typeface="Twinkl" pitchFamily="50" charset="0"/>
              </a:rPr>
              <a:t>. </a:t>
            </a:r>
            <a:r>
              <a:rPr lang="en-GB" dirty="0" err="1">
                <a:latin typeface="Twinkl" pitchFamily="50" charset="0"/>
              </a:rPr>
              <a:t>hazim’s</a:t>
            </a:r>
            <a:r>
              <a:rPr lang="en-GB" dirty="0">
                <a:latin typeface="Twinkl" pitchFamily="50" charset="0"/>
              </a:rPr>
              <a:t> door but he didn’t finish there! next, he went into the corridor and pinched all of the capital letters from class 2’s fantastic </a:t>
            </a:r>
            <a:r>
              <a:rPr lang="en-GB" dirty="0" err="1">
                <a:latin typeface="Twinkl" pitchFamily="50" charset="0"/>
              </a:rPr>
              <a:t>london</a:t>
            </a:r>
            <a:r>
              <a:rPr lang="en-GB" dirty="0">
                <a:latin typeface="Twinkl" pitchFamily="50" charset="0"/>
              </a:rPr>
              <a:t> display. he left the pupils’ pictures of the queen, big ben and </a:t>
            </a:r>
            <a:r>
              <a:rPr lang="en-GB" dirty="0" err="1">
                <a:latin typeface="Twinkl" pitchFamily="50" charset="0"/>
              </a:rPr>
              <a:t>buckingham</a:t>
            </a:r>
            <a:r>
              <a:rPr lang="en-GB" dirty="0">
                <a:latin typeface="Twinkl" pitchFamily="50" charset="0"/>
              </a:rPr>
              <a:t> palace all</a:t>
            </a:r>
            <a:br>
              <a:rPr lang="en-GB" dirty="0">
                <a:latin typeface="Twinkl" pitchFamily="50" charset="0"/>
              </a:rPr>
            </a:br>
            <a:r>
              <a:rPr lang="en-GB" dirty="0">
                <a:latin typeface="Twinkl" pitchFamily="50" charset="0"/>
              </a:rPr>
              <a:t>without the capital letters they need. what a devious devil he is!</a:t>
            </a:r>
          </a:p>
        </p:txBody>
      </p:sp>
      <p:sp>
        <p:nvSpPr>
          <p:cNvPr id="8" name="Rectangle 7"/>
          <p:cNvSpPr/>
          <p:nvPr/>
        </p:nvSpPr>
        <p:spPr>
          <a:xfrm>
            <a:off x="798210" y="5442323"/>
            <a:ext cx="7553627" cy="646331"/>
          </a:xfrm>
          <a:prstGeom prst="rect">
            <a:avLst/>
          </a:prstGeom>
        </p:spPr>
        <p:txBody>
          <a:bodyPr wrap="square">
            <a:spAutoFit/>
          </a:bodyPr>
          <a:lstStyle/>
          <a:p>
            <a:r>
              <a:rPr lang="en-GB" b="1" dirty="0">
                <a:latin typeface="Twinkl" pitchFamily="2" charset="0"/>
              </a:rPr>
              <a:t>Challenge</a:t>
            </a:r>
            <a:r>
              <a:rPr lang="en-GB" dirty="0">
                <a:latin typeface="Twinkl" pitchFamily="2" charset="0"/>
              </a:rPr>
              <a:t>: Write an apology from the Capital Letter Criminal</a:t>
            </a:r>
            <a:br>
              <a:rPr lang="en-GB" dirty="0">
                <a:latin typeface="Twinkl" pitchFamily="2" charset="0"/>
              </a:rPr>
            </a:br>
            <a:r>
              <a:rPr lang="en-GB" dirty="0">
                <a:latin typeface="Twinkl" pitchFamily="2" charset="0"/>
              </a:rPr>
              <a:t>using the conjunction ‘because’.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9154" b="25411"/>
          <a:stretch/>
        </p:blipFill>
        <p:spPr>
          <a:xfrm>
            <a:off x="7235482" y="4682034"/>
            <a:ext cx="1430724" cy="1702290"/>
          </a:xfrm>
          <a:prstGeom prst="rect">
            <a:avLst/>
          </a:prstGeom>
        </p:spPr>
      </p:pic>
    </p:spTree>
    <p:extLst>
      <p:ext uri="{BB962C8B-B14F-4D97-AF65-F5344CB8AC3E}">
        <p14:creationId xmlns:p14="http://schemas.microsoft.com/office/powerpoint/2010/main" val="10870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593074" y="604302"/>
            <a:ext cx="445680" cy="421568"/>
          </a:xfrm>
          <a:prstGeom prst="flowChartDe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815914" y="604302"/>
            <a:ext cx="2839135" cy="422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200" dirty="0">
                <a:latin typeface="Twinkl" pitchFamily="2" charset="0"/>
              </a:rPr>
              <a:t>The Capital Letter Criminal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5815914" y="653344"/>
            <a:ext cx="2788337" cy="330072"/>
          </a:xfrm>
          <a:prstGeom prst="rect">
            <a:avLst/>
          </a:prstGeom>
        </p:spPr>
        <p:txBody>
          <a:bodyPr wrap="square" lIns="0" tIns="72000" rIns="0" bIns="72000">
            <a:spAutoFit/>
          </a:bodyPr>
          <a:lstStyle/>
          <a:p>
            <a:pPr algn="r"/>
            <a:r>
              <a:rPr lang="nn-NO" sz="1200" b="1" dirty="0">
                <a:solidFill>
                  <a:schemeClr val="bg1"/>
                </a:solidFill>
                <a:latin typeface="Twinkl" pitchFamily="2" charset="0"/>
              </a:rPr>
              <a:t>Grammar Focus – G5.1: Capital letters.</a:t>
            </a:r>
          </a:p>
        </p:txBody>
      </p:sp>
      <p:sp>
        <p:nvSpPr>
          <p:cNvPr id="2" name="Rectangle 1"/>
          <p:cNvSpPr/>
          <p:nvPr/>
        </p:nvSpPr>
        <p:spPr>
          <a:xfrm>
            <a:off x="792162" y="1843328"/>
            <a:ext cx="7559675" cy="646331"/>
          </a:xfrm>
          <a:prstGeom prst="rect">
            <a:avLst/>
          </a:prstGeom>
        </p:spPr>
        <p:txBody>
          <a:bodyPr wrap="square">
            <a:spAutoFit/>
          </a:bodyPr>
          <a:lstStyle/>
          <a:p>
            <a:r>
              <a:rPr lang="en-GB" dirty="0">
                <a:latin typeface="Twinkl" pitchFamily="2" charset="0"/>
              </a:rPr>
              <a:t>Did you manage to put all of the capital letters back into the story? Let’s find out.</a:t>
            </a:r>
          </a:p>
        </p:txBody>
      </p:sp>
      <p:sp>
        <p:nvSpPr>
          <p:cNvPr id="3" name="Rectangle 2"/>
          <p:cNvSpPr/>
          <p:nvPr/>
        </p:nvSpPr>
        <p:spPr>
          <a:xfrm>
            <a:off x="792162" y="2571708"/>
            <a:ext cx="7559676" cy="2585323"/>
          </a:xfrm>
          <a:prstGeom prst="rect">
            <a:avLst/>
          </a:prstGeom>
        </p:spPr>
        <p:txBody>
          <a:bodyPr wrap="square">
            <a:spAutoFit/>
          </a:bodyPr>
          <a:lstStyle/>
          <a:p>
            <a:r>
              <a:rPr lang="en-GB" b="1" dirty="0">
                <a:solidFill>
                  <a:schemeClr val="accent5"/>
                </a:solidFill>
                <a:latin typeface="Twinkl" pitchFamily="50" charset="0"/>
              </a:rPr>
              <a:t>Y</a:t>
            </a:r>
            <a:r>
              <a:rPr lang="en-GB" dirty="0">
                <a:latin typeface="Twinkl" pitchFamily="50" charset="0"/>
              </a:rPr>
              <a:t>esterday, the capital letter criminal broke into </a:t>
            </a:r>
            <a:r>
              <a:rPr lang="en-GB" b="1" dirty="0" err="1">
                <a:solidFill>
                  <a:schemeClr val="accent5"/>
                </a:solidFill>
                <a:latin typeface="Twinkl" pitchFamily="50" charset="0"/>
              </a:rPr>
              <a:t>B</a:t>
            </a:r>
            <a:r>
              <a:rPr lang="en-GB" dirty="0" err="1">
                <a:latin typeface="Twinkl" pitchFamily="50" charset="0"/>
              </a:rPr>
              <a:t>illington</a:t>
            </a:r>
            <a:r>
              <a:rPr lang="en-GB" dirty="0">
                <a:latin typeface="Twinkl" pitchFamily="50" charset="0"/>
              </a:rPr>
              <a:t> </a:t>
            </a:r>
            <a:r>
              <a:rPr lang="en-GB" b="1" dirty="0">
                <a:solidFill>
                  <a:schemeClr val="accent5"/>
                </a:solidFill>
                <a:latin typeface="Twinkl" pitchFamily="50" charset="0"/>
              </a:rPr>
              <a:t>I</a:t>
            </a:r>
            <a:r>
              <a:rPr lang="en-GB" dirty="0">
                <a:latin typeface="Twinkl" pitchFamily="50" charset="0"/>
              </a:rPr>
              <a:t>nfant </a:t>
            </a:r>
            <a:r>
              <a:rPr lang="en-GB" b="1" dirty="0">
                <a:solidFill>
                  <a:schemeClr val="accent5"/>
                </a:solidFill>
                <a:latin typeface="Twinkl" pitchFamily="50" charset="0"/>
              </a:rPr>
              <a:t>S</a:t>
            </a:r>
            <a:r>
              <a:rPr lang="en-GB" dirty="0">
                <a:latin typeface="Twinkl" pitchFamily="50" charset="0"/>
              </a:rPr>
              <a:t>chool and stole all of the capital letters! </a:t>
            </a:r>
            <a:r>
              <a:rPr lang="en-GB" b="1" dirty="0">
                <a:solidFill>
                  <a:schemeClr val="accent5"/>
                </a:solidFill>
                <a:latin typeface="Twinkl" pitchFamily="50" charset="0"/>
              </a:rPr>
              <a:t>F</a:t>
            </a:r>
            <a:r>
              <a:rPr lang="en-GB" dirty="0">
                <a:latin typeface="Twinkl" pitchFamily="50" charset="0"/>
              </a:rPr>
              <a:t>irstly, he took all of the capital letters from the register so that all of the children’s names are now written in lower-case! </a:t>
            </a:r>
            <a:r>
              <a:rPr lang="en-GB" b="1" dirty="0">
                <a:solidFill>
                  <a:schemeClr val="accent5"/>
                </a:solidFill>
                <a:latin typeface="Twinkl" pitchFamily="50" charset="0"/>
              </a:rPr>
              <a:t>T</a:t>
            </a:r>
            <a:r>
              <a:rPr lang="en-GB" dirty="0">
                <a:latin typeface="Twinkl" pitchFamily="50" charset="0"/>
              </a:rPr>
              <a:t>he sneaky thief then found the head teacher’s office and stole the capital letters from </a:t>
            </a:r>
            <a:r>
              <a:rPr lang="en-GB" b="1" dirty="0">
                <a:solidFill>
                  <a:schemeClr val="accent5"/>
                </a:solidFill>
                <a:latin typeface="Twinkl" pitchFamily="50" charset="0"/>
              </a:rPr>
              <a:t>M</a:t>
            </a:r>
            <a:r>
              <a:rPr lang="en-GB" dirty="0">
                <a:latin typeface="Twinkl" pitchFamily="50" charset="0"/>
              </a:rPr>
              <a:t>rs </a:t>
            </a:r>
            <a:r>
              <a:rPr lang="en-GB" b="1" dirty="0" err="1">
                <a:solidFill>
                  <a:schemeClr val="accent5"/>
                </a:solidFill>
                <a:latin typeface="Twinkl" pitchFamily="50" charset="0"/>
              </a:rPr>
              <a:t>H</a:t>
            </a:r>
            <a:r>
              <a:rPr lang="en-GB" dirty="0" err="1">
                <a:latin typeface="Twinkl" pitchFamily="50" charset="0"/>
              </a:rPr>
              <a:t>azim’s</a:t>
            </a:r>
            <a:r>
              <a:rPr lang="en-GB" dirty="0">
                <a:latin typeface="Twinkl" pitchFamily="50" charset="0"/>
              </a:rPr>
              <a:t> door but he didn’t finish there! </a:t>
            </a:r>
            <a:r>
              <a:rPr lang="en-GB" b="1" dirty="0">
                <a:solidFill>
                  <a:schemeClr val="accent5"/>
                </a:solidFill>
                <a:latin typeface="Twinkl" pitchFamily="50" charset="0"/>
              </a:rPr>
              <a:t>N</a:t>
            </a:r>
            <a:r>
              <a:rPr lang="en-GB" dirty="0">
                <a:latin typeface="Twinkl" pitchFamily="50" charset="0"/>
              </a:rPr>
              <a:t>ext, he went into the corridor and pinched all of the capital letters from class 2’s fantastic </a:t>
            </a:r>
            <a:r>
              <a:rPr lang="en-GB" b="1" dirty="0">
                <a:solidFill>
                  <a:schemeClr val="accent5"/>
                </a:solidFill>
                <a:latin typeface="Twinkl" pitchFamily="50" charset="0"/>
              </a:rPr>
              <a:t>L</a:t>
            </a:r>
            <a:r>
              <a:rPr lang="en-GB" dirty="0">
                <a:latin typeface="Twinkl" pitchFamily="50" charset="0"/>
              </a:rPr>
              <a:t>ondon display. </a:t>
            </a:r>
            <a:r>
              <a:rPr lang="en-GB" b="1" dirty="0">
                <a:solidFill>
                  <a:schemeClr val="accent5"/>
                </a:solidFill>
                <a:latin typeface="Twinkl" pitchFamily="50" charset="0"/>
              </a:rPr>
              <a:t>H</a:t>
            </a:r>
            <a:r>
              <a:rPr lang="en-GB" dirty="0">
                <a:latin typeface="Twinkl" pitchFamily="50" charset="0"/>
              </a:rPr>
              <a:t>e left the pupils’ pictures of </a:t>
            </a:r>
            <a:r>
              <a:rPr lang="en-GB" b="1" dirty="0">
                <a:solidFill>
                  <a:schemeClr val="accent5"/>
                </a:solidFill>
                <a:latin typeface="Twinkl" pitchFamily="50" charset="0"/>
              </a:rPr>
              <a:t>T</a:t>
            </a:r>
            <a:r>
              <a:rPr lang="en-GB" dirty="0">
                <a:latin typeface="Twinkl" pitchFamily="50" charset="0"/>
              </a:rPr>
              <a:t>he </a:t>
            </a:r>
            <a:r>
              <a:rPr lang="en-GB" b="1" dirty="0">
                <a:solidFill>
                  <a:schemeClr val="accent5"/>
                </a:solidFill>
                <a:latin typeface="Twinkl" pitchFamily="50" charset="0"/>
              </a:rPr>
              <a:t>Q</a:t>
            </a:r>
            <a:r>
              <a:rPr lang="en-GB" dirty="0">
                <a:latin typeface="Twinkl" pitchFamily="50" charset="0"/>
              </a:rPr>
              <a:t>ueen, </a:t>
            </a:r>
            <a:r>
              <a:rPr lang="en-GB" b="1" dirty="0">
                <a:solidFill>
                  <a:schemeClr val="accent5"/>
                </a:solidFill>
                <a:latin typeface="Twinkl" pitchFamily="50" charset="0"/>
              </a:rPr>
              <a:t>B</a:t>
            </a:r>
            <a:r>
              <a:rPr lang="en-GB" dirty="0">
                <a:latin typeface="Twinkl" pitchFamily="50" charset="0"/>
              </a:rPr>
              <a:t>ig </a:t>
            </a:r>
            <a:r>
              <a:rPr lang="en-GB" b="1" dirty="0">
                <a:solidFill>
                  <a:schemeClr val="accent5"/>
                </a:solidFill>
                <a:latin typeface="Twinkl" pitchFamily="50" charset="0"/>
              </a:rPr>
              <a:t>B</a:t>
            </a:r>
            <a:r>
              <a:rPr lang="en-GB" dirty="0">
                <a:latin typeface="Twinkl" pitchFamily="50" charset="0"/>
              </a:rPr>
              <a:t>en and </a:t>
            </a:r>
            <a:r>
              <a:rPr lang="en-GB" b="1" dirty="0">
                <a:solidFill>
                  <a:schemeClr val="accent5"/>
                </a:solidFill>
                <a:latin typeface="Twinkl" pitchFamily="50" charset="0"/>
              </a:rPr>
              <a:t>B</a:t>
            </a:r>
            <a:r>
              <a:rPr lang="en-GB" dirty="0">
                <a:latin typeface="Twinkl" pitchFamily="50" charset="0"/>
              </a:rPr>
              <a:t>uckingham </a:t>
            </a:r>
            <a:r>
              <a:rPr lang="en-GB" b="1" dirty="0">
                <a:solidFill>
                  <a:schemeClr val="accent5"/>
                </a:solidFill>
                <a:latin typeface="Twinkl" pitchFamily="50" charset="0"/>
              </a:rPr>
              <a:t>P</a:t>
            </a:r>
            <a:r>
              <a:rPr lang="en-GB" dirty="0">
                <a:latin typeface="Twinkl" pitchFamily="50" charset="0"/>
              </a:rPr>
              <a:t>alace all</a:t>
            </a:r>
            <a:br>
              <a:rPr lang="en-GB" dirty="0">
                <a:latin typeface="Twinkl" pitchFamily="50" charset="0"/>
              </a:rPr>
            </a:br>
            <a:r>
              <a:rPr lang="en-GB" dirty="0">
                <a:latin typeface="Twinkl" pitchFamily="50" charset="0"/>
              </a:rPr>
              <a:t>without the capital letters they need. </a:t>
            </a:r>
            <a:r>
              <a:rPr lang="en-GB" b="1" dirty="0">
                <a:solidFill>
                  <a:schemeClr val="accent5"/>
                </a:solidFill>
                <a:latin typeface="Twinkl" pitchFamily="50" charset="0"/>
              </a:rPr>
              <a:t>W</a:t>
            </a:r>
            <a:r>
              <a:rPr lang="en-GB" dirty="0">
                <a:latin typeface="Twinkl" pitchFamily="50" charset="0"/>
              </a:rPr>
              <a:t>hat a devious devil he is!</a:t>
            </a:r>
          </a:p>
        </p:txBody>
      </p:sp>
      <p:sp>
        <p:nvSpPr>
          <p:cNvPr id="8" name="Rectangle 7"/>
          <p:cNvSpPr/>
          <p:nvPr/>
        </p:nvSpPr>
        <p:spPr>
          <a:xfrm>
            <a:off x="798210" y="5239081"/>
            <a:ext cx="7553627" cy="923330"/>
          </a:xfrm>
          <a:prstGeom prst="rect">
            <a:avLst/>
          </a:prstGeom>
        </p:spPr>
        <p:txBody>
          <a:bodyPr wrap="square">
            <a:spAutoFit/>
          </a:bodyPr>
          <a:lstStyle/>
          <a:p>
            <a:r>
              <a:rPr lang="en-GB" b="1" dirty="0">
                <a:latin typeface="Twinkl" pitchFamily="2" charset="0"/>
              </a:rPr>
              <a:t>Challenge:</a:t>
            </a:r>
            <a:r>
              <a:rPr lang="en-GB" dirty="0">
                <a:latin typeface="Twinkl" pitchFamily="2" charset="0"/>
              </a:rPr>
              <a:t> I am sorry for breaking into school and stealing</a:t>
            </a:r>
            <a:br>
              <a:rPr lang="en-GB" dirty="0">
                <a:latin typeface="Twinkl" pitchFamily="2" charset="0"/>
              </a:rPr>
            </a:br>
            <a:r>
              <a:rPr lang="en-GB" dirty="0">
                <a:latin typeface="Twinkl" pitchFamily="2" charset="0"/>
              </a:rPr>
              <a:t>all of the capital letters </a:t>
            </a:r>
            <a:r>
              <a:rPr lang="en-GB" b="1" dirty="0">
                <a:solidFill>
                  <a:schemeClr val="accent5"/>
                </a:solidFill>
                <a:latin typeface="Twinkl" pitchFamily="2" charset="0"/>
              </a:rPr>
              <a:t>because</a:t>
            </a:r>
            <a:r>
              <a:rPr lang="en-GB" dirty="0">
                <a:latin typeface="Twinkl" pitchFamily="2" charset="0"/>
              </a:rPr>
              <a:t> it was an unkind thing to do.</a:t>
            </a:r>
          </a:p>
          <a:p>
            <a:r>
              <a:rPr lang="en-GB" dirty="0">
                <a:latin typeface="Twinkl" pitchFamily="2" charset="0"/>
              </a:rPr>
              <a:t>I will not do it again </a:t>
            </a:r>
            <a:r>
              <a:rPr lang="en-GB" b="1" dirty="0">
                <a:solidFill>
                  <a:schemeClr val="accent5"/>
                </a:solidFill>
                <a:latin typeface="Twinkl" pitchFamily="2" charset="0"/>
              </a:rPr>
              <a:t>because</a:t>
            </a:r>
            <a:r>
              <a:rPr lang="en-GB" dirty="0">
                <a:latin typeface="Twinkl" pitchFamily="2" charset="0"/>
              </a:rPr>
              <a:t> I have learnt my lesson.</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9154" b="25411"/>
          <a:stretch/>
        </p:blipFill>
        <p:spPr>
          <a:xfrm>
            <a:off x="7235482" y="4682034"/>
            <a:ext cx="1430724" cy="1702290"/>
          </a:xfrm>
          <a:prstGeom prst="rect">
            <a:avLst/>
          </a:prstGeom>
        </p:spPr>
      </p:pic>
    </p:spTree>
    <p:extLst>
      <p:ext uri="{BB962C8B-B14F-4D97-AF65-F5344CB8AC3E}">
        <p14:creationId xmlns:p14="http://schemas.microsoft.com/office/powerpoint/2010/main" val="5687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6051173" y="604302"/>
            <a:ext cx="445680" cy="421568"/>
          </a:xfrm>
          <a:prstGeom prst="flowChartDelay">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318504" y="604302"/>
            <a:ext cx="2336545" cy="422405"/>
          </a:xfrm>
          <a:prstGeom prst="rect">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The Witch’s Watch</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6195519" y="653344"/>
            <a:ext cx="2408732"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S3: -</a:t>
            </a:r>
            <a:r>
              <a:rPr lang="en-GB" sz="1200" b="1" dirty="0" err="1">
                <a:solidFill>
                  <a:schemeClr val="bg1"/>
                </a:solidFill>
                <a:latin typeface="Twinkl" pitchFamily="2" charset="0"/>
              </a:rPr>
              <a:t>tch</a:t>
            </a:r>
            <a:r>
              <a:rPr lang="en-GB" sz="1200" b="1" dirty="0">
                <a:solidFill>
                  <a:schemeClr val="bg1"/>
                </a:solidFill>
                <a:latin typeface="Twinkl" pitchFamily="2" charset="0"/>
              </a:rPr>
              <a:t> endings.</a:t>
            </a:r>
          </a:p>
        </p:txBody>
      </p:sp>
      <p:sp>
        <p:nvSpPr>
          <p:cNvPr id="2" name="Rectangle 1"/>
          <p:cNvSpPr/>
          <p:nvPr/>
        </p:nvSpPr>
        <p:spPr>
          <a:xfrm>
            <a:off x="792162" y="1777568"/>
            <a:ext cx="7559675" cy="646331"/>
          </a:xfrm>
          <a:prstGeom prst="rect">
            <a:avLst/>
          </a:prstGeom>
        </p:spPr>
        <p:txBody>
          <a:bodyPr wrap="square">
            <a:spAutoFit/>
          </a:bodyPr>
          <a:lstStyle/>
          <a:p>
            <a:r>
              <a:rPr lang="en-GB" dirty="0">
                <a:latin typeface="Twinkl" pitchFamily="50" charset="0"/>
              </a:rPr>
              <a:t>Can you solve the riddles to find out which words, all ending in –</a:t>
            </a:r>
            <a:r>
              <a:rPr lang="en-GB" dirty="0" err="1">
                <a:latin typeface="Twinkl" pitchFamily="50" charset="0"/>
              </a:rPr>
              <a:t>tch</a:t>
            </a:r>
            <a:r>
              <a:rPr lang="en-GB" dirty="0">
                <a:latin typeface="Twinkl" pitchFamily="50" charset="0"/>
              </a:rPr>
              <a:t>, are missing from the witch’s watch?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387" y="2837634"/>
            <a:ext cx="2882692" cy="2877969"/>
          </a:xfrm>
          <a:prstGeom prst="rect">
            <a:avLst/>
          </a:prstGeom>
        </p:spPr>
      </p:pic>
      <p:sp>
        <p:nvSpPr>
          <p:cNvPr id="26" name="Rectangle 25"/>
          <p:cNvSpPr/>
          <p:nvPr/>
        </p:nvSpPr>
        <p:spPr>
          <a:xfrm>
            <a:off x="4267841" y="2468110"/>
            <a:ext cx="2038350" cy="7905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I have an ____ that  I need to scratch.</a:t>
            </a:r>
          </a:p>
        </p:txBody>
      </p:sp>
      <p:sp>
        <p:nvSpPr>
          <p:cNvPr id="27" name="Rectangle 26"/>
          <p:cNvSpPr/>
          <p:nvPr/>
        </p:nvSpPr>
        <p:spPr>
          <a:xfrm>
            <a:off x="5301799" y="3357418"/>
            <a:ext cx="20383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I played a football _____.</a:t>
            </a:r>
          </a:p>
        </p:txBody>
      </p:sp>
      <p:sp>
        <p:nvSpPr>
          <p:cNvPr id="28" name="Rectangle 27"/>
          <p:cNvSpPr/>
          <p:nvPr/>
        </p:nvSpPr>
        <p:spPr>
          <a:xfrm>
            <a:off x="5423713" y="4225177"/>
            <a:ext cx="20383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Can you _____ a ball?</a:t>
            </a:r>
          </a:p>
        </p:txBody>
      </p:sp>
      <p:sp>
        <p:nvSpPr>
          <p:cNvPr id="29" name="Rectangle 28"/>
          <p:cNvSpPr/>
          <p:nvPr/>
        </p:nvSpPr>
        <p:spPr>
          <a:xfrm>
            <a:off x="4624904" y="5363186"/>
            <a:ext cx="20383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_____ me as I ride my bike.</a:t>
            </a:r>
          </a:p>
        </p:txBody>
      </p:sp>
      <p:sp>
        <p:nvSpPr>
          <p:cNvPr id="30" name="Rectangle 29"/>
          <p:cNvSpPr/>
          <p:nvPr/>
        </p:nvSpPr>
        <p:spPr>
          <a:xfrm>
            <a:off x="2115191" y="5462588"/>
            <a:ext cx="21526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The wicked _____ cast a spell.</a:t>
            </a:r>
          </a:p>
        </p:txBody>
      </p:sp>
      <p:sp>
        <p:nvSpPr>
          <p:cNvPr id="31" name="Rectangle 30"/>
          <p:cNvSpPr/>
          <p:nvPr/>
        </p:nvSpPr>
        <p:spPr>
          <a:xfrm>
            <a:off x="1096016" y="4374509"/>
            <a:ext cx="2038350" cy="914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The car slid off the road into a _____.</a:t>
            </a:r>
          </a:p>
        </p:txBody>
      </p:sp>
      <p:sp>
        <p:nvSpPr>
          <p:cNvPr id="32" name="Rectangle 31"/>
          <p:cNvSpPr/>
          <p:nvPr/>
        </p:nvSpPr>
        <p:spPr>
          <a:xfrm>
            <a:off x="943403" y="3466781"/>
            <a:ext cx="2130017" cy="6948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Don’t forget to ______ off the light.</a:t>
            </a:r>
          </a:p>
        </p:txBody>
      </p:sp>
      <p:sp>
        <p:nvSpPr>
          <p:cNvPr id="33" name="Rectangle 32"/>
          <p:cNvSpPr/>
          <p:nvPr/>
        </p:nvSpPr>
        <p:spPr>
          <a:xfrm>
            <a:off x="1591103" y="2639530"/>
            <a:ext cx="2241442"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The football _____ is too wet to play on.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3157" r="-415"/>
          <a:stretch/>
        </p:blipFill>
        <p:spPr>
          <a:xfrm flipH="1">
            <a:off x="7059826" y="4122901"/>
            <a:ext cx="1606379" cy="2393092"/>
          </a:xfrm>
          <a:prstGeom prst="rect">
            <a:avLst/>
          </a:prstGeom>
        </p:spPr>
      </p:pic>
      <p:sp>
        <p:nvSpPr>
          <p:cNvPr id="12" name="Rectangle 11"/>
          <p:cNvSpPr/>
          <p:nvPr/>
        </p:nvSpPr>
        <p:spPr>
          <a:xfrm>
            <a:off x="792163" y="1732540"/>
            <a:ext cx="7559675" cy="643669"/>
          </a:xfrm>
          <a:prstGeom prst="rect">
            <a:avLst/>
          </a:prstGeom>
          <a:solidFill>
            <a:srgbClr val="E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Challenge</a:t>
            </a:r>
            <a:r>
              <a:rPr lang="en-GB" dirty="0">
                <a:solidFill>
                  <a:schemeClr val="tx1"/>
                </a:solidFill>
                <a:latin typeface="Twinkl" pitchFamily="50" charset="0"/>
              </a:rPr>
              <a:t>: Pick three of the –</a:t>
            </a:r>
            <a:r>
              <a:rPr lang="en-GB" dirty="0" err="1">
                <a:solidFill>
                  <a:schemeClr val="tx1"/>
                </a:solidFill>
                <a:latin typeface="Twinkl" pitchFamily="50" charset="0"/>
              </a:rPr>
              <a:t>tch</a:t>
            </a:r>
            <a:r>
              <a:rPr lang="en-GB" dirty="0">
                <a:solidFill>
                  <a:schemeClr val="tx1"/>
                </a:solidFill>
                <a:latin typeface="Twinkl" pitchFamily="50" charset="0"/>
              </a:rPr>
              <a:t> words</a:t>
            </a:r>
            <a:br>
              <a:rPr lang="en-GB" dirty="0">
                <a:solidFill>
                  <a:schemeClr val="tx1"/>
                </a:solidFill>
                <a:latin typeface="Twinkl" pitchFamily="50" charset="0"/>
              </a:rPr>
            </a:br>
            <a:r>
              <a:rPr lang="en-GB" dirty="0">
                <a:solidFill>
                  <a:schemeClr val="tx1"/>
                </a:solidFill>
                <a:latin typeface="Twinkl" pitchFamily="50" charset="0"/>
              </a:rPr>
              <a:t>and make the silliest sentence you can.</a:t>
            </a:r>
          </a:p>
        </p:txBody>
      </p:sp>
    </p:spTree>
    <p:extLst>
      <p:ext uri="{BB962C8B-B14F-4D97-AF65-F5344CB8AC3E}">
        <p14:creationId xmlns:p14="http://schemas.microsoft.com/office/powerpoint/2010/main" val="27197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5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5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5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6051173" y="604302"/>
            <a:ext cx="445680" cy="421568"/>
          </a:xfrm>
          <a:prstGeom prst="flowChartDelay">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318504" y="604302"/>
            <a:ext cx="2336545" cy="422405"/>
          </a:xfrm>
          <a:prstGeom prst="rect">
            <a:avLst/>
          </a:prstGeom>
          <a:solidFill>
            <a:srgbClr val="F4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The Witch’s Watch</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6195519" y="653344"/>
            <a:ext cx="2408732"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S3: -</a:t>
            </a:r>
            <a:r>
              <a:rPr lang="en-GB" sz="1200" b="1" dirty="0" err="1">
                <a:solidFill>
                  <a:schemeClr val="bg1"/>
                </a:solidFill>
                <a:latin typeface="Twinkl" pitchFamily="2" charset="0"/>
              </a:rPr>
              <a:t>tch</a:t>
            </a:r>
            <a:r>
              <a:rPr lang="en-GB" sz="1200" b="1" dirty="0">
                <a:solidFill>
                  <a:schemeClr val="bg1"/>
                </a:solidFill>
                <a:latin typeface="Twinkl" pitchFamily="2" charset="0"/>
              </a:rPr>
              <a:t> endings.</a:t>
            </a:r>
          </a:p>
        </p:txBody>
      </p:sp>
      <p:sp>
        <p:nvSpPr>
          <p:cNvPr id="2" name="Rectangle 1"/>
          <p:cNvSpPr/>
          <p:nvPr/>
        </p:nvSpPr>
        <p:spPr>
          <a:xfrm>
            <a:off x="792162" y="1749330"/>
            <a:ext cx="7559675" cy="369332"/>
          </a:xfrm>
          <a:prstGeom prst="rect">
            <a:avLst/>
          </a:prstGeom>
        </p:spPr>
        <p:txBody>
          <a:bodyPr wrap="square">
            <a:spAutoFit/>
          </a:bodyPr>
          <a:lstStyle/>
          <a:p>
            <a:pPr algn="ctr"/>
            <a:r>
              <a:rPr lang="en-GB" dirty="0">
                <a:latin typeface="Twinkl" pitchFamily="50" charset="0"/>
              </a:rPr>
              <a:t>Did you solve the riddles to find the missing words?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387" y="2313096"/>
            <a:ext cx="2882692" cy="2877969"/>
          </a:xfrm>
          <a:prstGeom prst="rect">
            <a:avLst/>
          </a:prstGeom>
        </p:spPr>
      </p:pic>
      <p:sp>
        <p:nvSpPr>
          <p:cNvPr id="26" name="Rectangle 25"/>
          <p:cNvSpPr/>
          <p:nvPr/>
        </p:nvSpPr>
        <p:spPr>
          <a:xfrm>
            <a:off x="4267841" y="2282157"/>
            <a:ext cx="2038350" cy="7905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I have an </a:t>
            </a:r>
            <a:r>
              <a:rPr lang="en-GB" sz="1600" b="1" dirty="0">
                <a:solidFill>
                  <a:sysClr val="windowText" lastClr="000000"/>
                </a:solidFill>
                <a:latin typeface="Twinkl" pitchFamily="50" charset="0"/>
                <a:ea typeface="Tahoma" pitchFamily="34" charset="0"/>
                <a:cs typeface="Tahoma" pitchFamily="34" charset="0"/>
              </a:rPr>
              <a:t>itch</a:t>
            </a:r>
            <a:r>
              <a:rPr lang="en-GB" sz="1600" dirty="0">
                <a:solidFill>
                  <a:sysClr val="windowText" lastClr="000000"/>
                </a:solidFill>
                <a:latin typeface="Twinkl" pitchFamily="50" charset="0"/>
                <a:ea typeface="Tahoma" pitchFamily="34" charset="0"/>
                <a:cs typeface="Tahoma" pitchFamily="34" charset="0"/>
              </a:rPr>
              <a:t> that  I need to scratch.</a:t>
            </a:r>
          </a:p>
        </p:txBody>
      </p:sp>
      <p:sp>
        <p:nvSpPr>
          <p:cNvPr id="27" name="Rectangle 26"/>
          <p:cNvSpPr/>
          <p:nvPr/>
        </p:nvSpPr>
        <p:spPr>
          <a:xfrm>
            <a:off x="5301799" y="3236228"/>
            <a:ext cx="20383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I played a football </a:t>
            </a:r>
            <a:r>
              <a:rPr lang="en-GB" sz="1600" b="1" dirty="0">
                <a:solidFill>
                  <a:sysClr val="windowText" lastClr="000000"/>
                </a:solidFill>
                <a:latin typeface="Twinkl" pitchFamily="50" charset="0"/>
                <a:ea typeface="Tahoma" pitchFamily="34" charset="0"/>
                <a:cs typeface="Tahoma" pitchFamily="34" charset="0"/>
              </a:rPr>
              <a:t>match</a:t>
            </a:r>
            <a:r>
              <a:rPr lang="en-GB" sz="1600" dirty="0">
                <a:solidFill>
                  <a:sysClr val="windowText" lastClr="000000"/>
                </a:solidFill>
                <a:latin typeface="Twinkl" pitchFamily="50" charset="0"/>
                <a:ea typeface="Tahoma" pitchFamily="34" charset="0"/>
                <a:cs typeface="Tahoma" pitchFamily="34" charset="0"/>
              </a:rPr>
              <a:t>.</a:t>
            </a:r>
          </a:p>
        </p:txBody>
      </p:sp>
      <p:sp>
        <p:nvSpPr>
          <p:cNvPr id="28" name="Rectangle 27"/>
          <p:cNvSpPr/>
          <p:nvPr/>
        </p:nvSpPr>
        <p:spPr>
          <a:xfrm>
            <a:off x="5423713" y="4038099"/>
            <a:ext cx="20383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Can you </a:t>
            </a:r>
            <a:r>
              <a:rPr lang="en-GB" sz="1600" b="1" dirty="0">
                <a:solidFill>
                  <a:sysClr val="windowText" lastClr="000000"/>
                </a:solidFill>
                <a:latin typeface="Twinkl" pitchFamily="50" charset="0"/>
                <a:ea typeface="Tahoma" pitchFamily="34" charset="0"/>
                <a:cs typeface="Tahoma" pitchFamily="34" charset="0"/>
              </a:rPr>
              <a:t>catch</a:t>
            </a:r>
            <a:br>
              <a:rPr lang="en-GB" sz="1600" dirty="0">
                <a:solidFill>
                  <a:sysClr val="windowText" lastClr="000000"/>
                </a:solidFill>
                <a:latin typeface="Twinkl" pitchFamily="50" charset="0"/>
                <a:ea typeface="Tahoma" pitchFamily="34" charset="0"/>
                <a:cs typeface="Tahoma" pitchFamily="34" charset="0"/>
              </a:rPr>
            </a:br>
            <a:r>
              <a:rPr lang="en-GB" sz="1600" dirty="0">
                <a:solidFill>
                  <a:sysClr val="windowText" lastClr="000000"/>
                </a:solidFill>
                <a:latin typeface="Twinkl" pitchFamily="50" charset="0"/>
                <a:ea typeface="Tahoma" pitchFamily="34" charset="0"/>
                <a:cs typeface="Tahoma" pitchFamily="34" charset="0"/>
              </a:rPr>
              <a:t>a ball?</a:t>
            </a:r>
          </a:p>
        </p:txBody>
      </p:sp>
      <p:sp>
        <p:nvSpPr>
          <p:cNvPr id="29" name="Rectangle 28"/>
          <p:cNvSpPr/>
          <p:nvPr/>
        </p:nvSpPr>
        <p:spPr>
          <a:xfrm>
            <a:off x="4624904" y="4838648"/>
            <a:ext cx="20383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Twinkl" pitchFamily="50" charset="0"/>
                <a:ea typeface="Tahoma" pitchFamily="34" charset="0"/>
                <a:cs typeface="Tahoma" pitchFamily="34" charset="0"/>
              </a:rPr>
              <a:t>Watch</a:t>
            </a:r>
            <a:r>
              <a:rPr lang="en-GB" sz="1600" dirty="0">
                <a:solidFill>
                  <a:sysClr val="windowText" lastClr="000000"/>
                </a:solidFill>
                <a:latin typeface="Twinkl" pitchFamily="50" charset="0"/>
                <a:ea typeface="Tahoma" pitchFamily="34" charset="0"/>
                <a:cs typeface="Tahoma" pitchFamily="34" charset="0"/>
              </a:rPr>
              <a:t> me as I ride my bike.</a:t>
            </a:r>
          </a:p>
        </p:txBody>
      </p:sp>
      <p:sp>
        <p:nvSpPr>
          <p:cNvPr id="30" name="Rectangle 29"/>
          <p:cNvSpPr/>
          <p:nvPr/>
        </p:nvSpPr>
        <p:spPr>
          <a:xfrm>
            <a:off x="2115191" y="4938050"/>
            <a:ext cx="2152650"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The wicked </a:t>
            </a:r>
            <a:r>
              <a:rPr lang="en-GB" sz="1600" b="1" dirty="0">
                <a:solidFill>
                  <a:sysClr val="windowText" lastClr="000000"/>
                </a:solidFill>
                <a:latin typeface="Twinkl" pitchFamily="50" charset="0"/>
                <a:ea typeface="Tahoma" pitchFamily="34" charset="0"/>
                <a:cs typeface="Tahoma" pitchFamily="34" charset="0"/>
              </a:rPr>
              <a:t>witch</a:t>
            </a:r>
            <a:r>
              <a:rPr lang="en-GB" sz="1600" dirty="0">
                <a:solidFill>
                  <a:sysClr val="windowText" lastClr="000000"/>
                </a:solidFill>
                <a:latin typeface="Twinkl" pitchFamily="50" charset="0"/>
                <a:ea typeface="Tahoma" pitchFamily="34" charset="0"/>
                <a:cs typeface="Tahoma" pitchFamily="34" charset="0"/>
              </a:rPr>
              <a:t> cast a spell.</a:t>
            </a:r>
          </a:p>
        </p:txBody>
      </p:sp>
      <p:sp>
        <p:nvSpPr>
          <p:cNvPr id="31" name="Rectangle 30"/>
          <p:cNvSpPr/>
          <p:nvPr/>
        </p:nvSpPr>
        <p:spPr>
          <a:xfrm>
            <a:off x="1096016" y="3922303"/>
            <a:ext cx="2038350" cy="914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The car slid off the road into a </a:t>
            </a:r>
            <a:r>
              <a:rPr lang="en-GB" sz="1600" b="1" dirty="0">
                <a:solidFill>
                  <a:sysClr val="windowText" lastClr="000000"/>
                </a:solidFill>
                <a:latin typeface="Twinkl" pitchFamily="50" charset="0"/>
                <a:ea typeface="Tahoma" pitchFamily="34" charset="0"/>
                <a:cs typeface="Tahoma" pitchFamily="34" charset="0"/>
              </a:rPr>
              <a:t>ditch</a:t>
            </a:r>
            <a:r>
              <a:rPr lang="en-GB" sz="1600" dirty="0">
                <a:solidFill>
                  <a:sysClr val="windowText" lastClr="000000"/>
                </a:solidFill>
                <a:latin typeface="Twinkl" pitchFamily="50" charset="0"/>
                <a:ea typeface="Tahoma" pitchFamily="34" charset="0"/>
                <a:cs typeface="Tahoma" pitchFamily="34" charset="0"/>
              </a:rPr>
              <a:t>.</a:t>
            </a:r>
          </a:p>
        </p:txBody>
      </p:sp>
      <p:sp>
        <p:nvSpPr>
          <p:cNvPr id="32" name="Rectangle 31"/>
          <p:cNvSpPr/>
          <p:nvPr/>
        </p:nvSpPr>
        <p:spPr>
          <a:xfrm>
            <a:off x="943403" y="3100679"/>
            <a:ext cx="2130017" cy="6948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Don’t forget to </a:t>
            </a:r>
            <a:r>
              <a:rPr lang="en-GB" sz="1600" b="1" dirty="0">
                <a:solidFill>
                  <a:sysClr val="windowText" lastClr="000000"/>
                </a:solidFill>
                <a:latin typeface="Twinkl" pitchFamily="50" charset="0"/>
                <a:ea typeface="Tahoma" pitchFamily="34" charset="0"/>
                <a:cs typeface="Tahoma" pitchFamily="34" charset="0"/>
              </a:rPr>
              <a:t>switch</a:t>
            </a:r>
            <a:r>
              <a:rPr lang="en-GB" sz="1600" dirty="0">
                <a:solidFill>
                  <a:sysClr val="windowText" lastClr="000000"/>
                </a:solidFill>
                <a:latin typeface="Twinkl" pitchFamily="50" charset="0"/>
                <a:ea typeface="Tahoma" pitchFamily="34" charset="0"/>
                <a:cs typeface="Tahoma" pitchFamily="34" charset="0"/>
              </a:rPr>
              <a:t> off the light.</a:t>
            </a:r>
          </a:p>
        </p:txBody>
      </p:sp>
      <p:sp>
        <p:nvSpPr>
          <p:cNvPr id="33" name="Rectangle 32"/>
          <p:cNvSpPr/>
          <p:nvPr/>
        </p:nvSpPr>
        <p:spPr>
          <a:xfrm>
            <a:off x="1591103" y="2307663"/>
            <a:ext cx="2241442" cy="666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Twinkl" pitchFamily="50" charset="0"/>
                <a:ea typeface="Tahoma" pitchFamily="34" charset="0"/>
                <a:cs typeface="Tahoma" pitchFamily="34" charset="0"/>
              </a:rPr>
              <a:t>The football </a:t>
            </a:r>
            <a:r>
              <a:rPr lang="en-GB" sz="1600" b="1" dirty="0">
                <a:solidFill>
                  <a:sysClr val="windowText" lastClr="000000"/>
                </a:solidFill>
                <a:latin typeface="Twinkl" pitchFamily="50" charset="0"/>
                <a:ea typeface="Tahoma" pitchFamily="34" charset="0"/>
                <a:cs typeface="Tahoma" pitchFamily="34" charset="0"/>
              </a:rPr>
              <a:t>pitch</a:t>
            </a:r>
            <a:r>
              <a:rPr lang="en-GB" sz="1600" dirty="0">
                <a:solidFill>
                  <a:sysClr val="windowText" lastClr="000000"/>
                </a:solidFill>
                <a:latin typeface="Twinkl" pitchFamily="50" charset="0"/>
                <a:ea typeface="Tahoma" pitchFamily="34" charset="0"/>
                <a:cs typeface="Tahoma" pitchFamily="34" charset="0"/>
              </a:rPr>
              <a:t> is too wet to play on.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3157" r="-415"/>
          <a:stretch/>
        </p:blipFill>
        <p:spPr>
          <a:xfrm flipH="1">
            <a:off x="7059826" y="4122901"/>
            <a:ext cx="1606379" cy="2393092"/>
          </a:xfrm>
          <a:prstGeom prst="rect">
            <a:avLst/>
          </a:prstGeom>
        </p:spPr>
      </p:pic>
      <p:sp>
        <p:nvSpPr>
          <p:cNvPr id="12" name="Rectangle 11"/>
          <p:cNvSpPr/>
          <p:nvPr/>
        </p:nvSpPr>
        <p:spPr>
          <a:xfrm>
            <a:off x="792163" y="5708576"/>
            <a:ext cx="7559675" cy="409030"/>
          </a:xfrm>
          <a:prstGeom prst="rect">
            <a:avLst/>
          </a:prstGeom>
          <a:solidFill>
            <a:srgbClr val="E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The wicked</a:t>
            </a:r>
            <a:r>
              <a:rPr lang="en-GB" b="1" dirty="0">
                <a:solidFill>
                  <a:schemeClr val="tx1"/>
                </a:solidFill>
                <a:latin typeface="Twinkl" pitchFamily="50" charset="0"/>
              </a:rPr>
              <a:t> witch</a:t>
            </a:r>
            <a:r>
              <a:rPr lang="en-GB" dirty="0">
                <a:solidFill>
                  <a:schemeClr val="tx1"/>
                </a:solidFill>
                <a:latin typeface="Twinkl" pitchFamily="50" charset="0"/>
              </a:rPr>
              <a:t> got stuck in a </a:t>
            </a:r>
            <a:r>
              <a:rPr lang="en-GB" b="1" dirty="0">
                <a:solidFill>
                  <a:schemeClr val="tx1"/>
                </a:solidFill>
                <a:latin typeface="Twinkl" pitchFamily="50" charset="0"/>
              </a:rPr>
              <a:t>ditch</a:t>
            </a:r>
            <a:r>
              <a:rPr lang="en-GB" dirty="0">
                <a:solidFill>
                  <a:schemeClr val="tx1"/>
                </a:solidFill>
                <a:latin typeface="Twinkl" pitchFamily="50" charset="0"/>
              </a:rPr>
              <a:t> on the football </a:t>
            </a:r>
            <a:r>
              <a:rPr lang="en-GB" b="1" dirty="0">
                <a:solidFill>
                  <a:schemeClr val="tx1"/>
                </a:solidFill>
                <a:latin typeface="Twinkl" pitchFamily="50" charset="0"/>
              </a:rPr>
              <a:t>pitch</a:t>
            </a:r>
            <a:r>
              <a:rPr lang="en-GB" dirty="0">
                <a:solidFill>
                  <a:schemeClr val="tx1"/>
                </a:solidFill>
                <a:latin typeface="Twinkl" pitchFamily="50" charset="0"/>
              </a:rPr>
              <a:t>.</a:t>
            </a:r>
          </a:p>
        </p:txBody>
      </p:sp>
    </p:spTree>
    <p:extLst>
      <p:ext uri="{BB962C8B-B14F-4D97-AF65-F5344CB8AC3E}">
        <p14:creationId xmlns:p14="http://schemas.microsoft.com/office/powerpoint/2010/main" val="38732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5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5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5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6062630"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301946" y="604302"/>
            <a:ext cx="2353104"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The Adverb Party Mix-Up</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792163" y="1590405"/>
            <a:ext cx="7559675" cy="710552"/>
          </a:xfrm>
          <a:prstGeom prst="rect">
            <a:avLst/>
          </a:prstGeom>
          <a:noFill/>
        </p:spPr>
        <p:txBody>
          <a:bodyPr wrap="square" lIns="108000" tIns="108000" rIns="108000" bIns="108000" anchor="ctr" anchorCtr="0">
            <a:spAutoFit/>
          </a:bodyPr>
          <a:lstStyle/>
          <a:p>
            <a:r>
              <a:rPr lang="en-GB" sz="1600" dirty="0">
                <a:latin typeface="Twinkl" pitchFamily="2" charset="0"/>
              </a:rPr>
              <a:t>Some sneaky words have dressed up in disguise and have crept into this adverb family party. Can you make a list of the words which are</a:t>
            </a:r>
            <a:r>
              <a:rPr lang="en-GB" sz="1600" b="1" dirty="0">
                <a:latin typeface="Twinkl" pitchFamily="2" charset="0"/>
              </a:rPr>
              <a:t> not</a:t>
            </a:r>
            <a:r>
              <a:rPr lang="en-GB" sz="1600" dirty="0">
                <a:latin typeface="Twinkl" pitchFamily="2" charset="0"/>
              </a:rPr>
              <a:t> adverbs?</a:t>
            </a:r>
          </a:p>
        </p:txBody>
      </p:sp>
      <p:sp>
        <p:nvSpPr>
          <p:cNvPr id="7" name="Rectangle 6"/>
          <p:cNvSpPr/>
          <p:nvPr/>
        </p:nvSpPr>
        <p:spPr>
          <a:xfrm>
            <a:off x="6236042" y="653344"/>
            <a:ext cx="2368207"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G1.6: Adverbs</a:t>
            </a:r>
          </a:p>
        </p:txBody>
      </p:sp>
      <p:sp>
        <p:nvSpPr>
          <p:cNvPr id="19" name="Rectangle 18"/>
          <p:cNvSpPr>
            <a:spLocks/>
          </p:cNvSpPr>
          <p:nvPr/>
        </p:nvSpPr>
        <p:spPr>
          <a:xfrm>
            <a:off x="792163" y="5692529"/>
            <a:ext cx="7559675" cy="433553"/>
          </a:xfrm>
          <a:prstGeom prst="rect">
            <a:avLst/>
          </a:prstGeom>
          <a:noFill/>
        </p:spPr>
        <p:txBody>
          <a:bodyPr wrap="square" lIns="108000" tIns="108000" rIns="108000" bIns="108000" anchor="ctr" anchorCtr="0">
            <a:spAutoFit/>
          </a:bodyPr>
          <a:lstStyle/>
          <a:p>
            <a:pPr algn="ctr"/>
            <a:r>
              <a:rPr lang="en-GB" sz="1400" b="1" dirty="0">
                <a:latin typeface="Twinkl" pitchFamily="2" charset="0"/>
              </a:rPr>
              <a:t>Challenge: </a:t>
            </a:r>
            <a:r>
              <a:rPr lang="en-GB" sz="1400" dirty="0">
                <a:latin typeface="Twinkl" pitchFamily="2" charset="0"/>
              </a:rPr>
              <a:t>Can you write a rule to help people to figure out which words are not adverbs?</a:t>
            </a:r>
          </a:p>
        </p:txBody>
      </p:sp>
      <p:grpSp>
        <p:nvGrpSpPr>
          <p:cNvPr id="61" name="Group 60"/>
          <p:cNvGrpSpPr/>
          <p:nvPr/>
        </p:nvGrpSpPr>
        <p:grpSpPr>
          <a:xfrm>
            <a:off x="785799" y="2333376"/>
            <a:ext cx="1070576" cy="1548605"/>
            <a:chOff x="622128" y="2556335"/>
            <a:chExt cx="1070576" cy="1548605"/>
          </a:xfrm>
        </p:grpSpPr>
        <p:sp>
          <p:nvSpPr>
            <p:cNvPr id="62" name="Rounded Rectangle 61"/>
            <p:cNvSpPr/>
            <p:nvPr/>
          </p:nvSpPr>
          <p:spPr>
            <a:xfrm>
              <a:off x="622128" y="3712240"/>
              <a:ext cx="1070576"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carefully</a:t>
              </a:r>
            </a:p>
          </p:txBody>
        </p:sp>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412" y="2556335"/>
              <a:ext cx="473885" cy="1209323"/>
            </a:xfrm>
            <a:prstGeom prst="rect">
              <a:avLst/>
            </a:prstGeom>
          </p:spPr>
        </p:pic>
      </p:grpSp>
      <p:grpSp>
        <p:nvGrpSpPr>
          <p:cNvPr id="64" name="Group 63"/>
          <p:cNvGrpSpPr/>
          <p:nvPr/>
        </p:nvGrpSpPr>
        <p:grpSpPr>
          <a:xfrm>
            <a:off x="1768968" y="4042277"/>
            <a:ext cx="844005" cy="1556247"/>
            <a:chOff x="1976547" y="3943269"/>
            <a:chExt cx="844005" cy="1556247"/>
          </a:xfrm>
        </p:grpSpPr>
        <p:sp>
          <p:nvSpPr>
            <p:cNvPr id="65" name="Rounded Rectangle 64"/>
            <p:cNvSpPr/>
            <p:nvPr/>
          </p:nvSpPr>
          <p:spPr>
            <a:xfrm>
              <a:off x="1976547" y="5106816"/>
              <a:ext cx="844005"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bully</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608" y="3943269"/>
              <a:ext cx="657635" cy="1233014"/>
            </a:xfrm>
            <a:prstGeom prst="rect">
              <a:avLst/>
            </a:prstGeom>
          </p:spPr>
        </p:pic>
      </p:grpSp>
      <p:grpSp>
        <p:nvGrpSpPr>
          <p:cNvPr id="67" name="Group 66"/>
          <p:cNvGrpSpPr/>
          <p:nvPr/>
        </p:nvGrpSpPr>
        <p:grpSpPr>
          <a:xfrm>
            <a:off x="5809979" y="2433787"/>
            <a:ext cx="628308" cy="1379739"/>
            <a:chOff x="6450378" y="2739871"/>
            <a:chExt cx="628308" cy="1379739"/>
          </a:xfrm>
        </p:grpSpPr>
        <p:sp>
          <p:nvSpPr>
            <p:cNvPr id="68" name="Rounded Rectangle 67"/>
            <p:cNvSpPr/>
            <p:nvPr/>
          </p:nvSpPr>
          <p:spPr>
            <a:xfrm>
              <a:off x="6450378" y="3726910"/>
              <a:ext cx="62830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sly</a:t>
              </a:r>
            </a:p>
          </p:txBody>
        </p:sp>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2952" y="2739871"/>
              <a:ext cx="592407" cy="1049332"/>
            </a:xfrm>
            <a:prstGeom prst="rect">
              <a:avLst/>
            </a:prstGeom>
          </p:spPr>
        </p:pic>
      </p:grpSp>
      <p:grpSp>
        <p:nvGrpSpPr>
          <p:cNvPr id="70" name="Group 69"/>
          <p:cNvGrpSpPr/>
          <p:nvPr/>
        </p:nvGrpSpPr>
        <p:grpSpPr>
          <a:xfrm>
            <a:off x="2681348" y="3952991"/>
            <a:ext cx="968596" cy="1309839"/>
            <a:chOff x="3115792" y="4274101"/>
            <a:chExt cx="968596" cy="1309839"/>
          </a:xfrm>
        </p:grpSpPr>
        <p:sp>
          <p:nvSpPr>
            <p:cNvPr id="71" name="Rounded Rectangle 70"/>
            <p:cNvSpPr/>
            <p:nvPr/>
          </p:nvSpPr>
          <p:spPr>
            <a:xfrm>
              <a:off x="3147806" y="5191240"/>
              <a:ext cx="923139"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Molly</a:t>
              </a:r>
            </a:p>
          </p:txBody>
        </p:sp>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792" y="4274101"/>
              <a:ext cx="968596" cy="965847"/>
            </a:xfrm>
            <a:prstGeom prst="rect">
              <a:avLst/>
            </a:prstGeom>
          </p:spPr>
        </p:pic>
      </p:grpSp>
      <p:grpSp>
        <p:nvGrpSpPr>
          <p:cNvPr id="73" name="Group 72"/>
          <p:cNvGrpSpPr/>
          <p:nvPr/>
        </p:nvGrpSpPr>
        <p:grpSpPr>
          <a:xfrm>
            <a:off x="4702528" y="2411111"/>
            <a:ext cx="1080020" cy="1324599"/>
            <a:chOff x="4965957" y="2689861"/>
            <a:chExt cx="1080020" cy="1324599"/>
          </a:xfrm>
        </p:grpSpPr>
        <p:sp>
          <p:nvSpPr>
            <p:cNvPr id="74" name="Rounded Rectangle 73"/>
            <p:cNvSpPr/>
            <p:nvPr/>
          </p:nvSpPr>
          <p:spPr>
            <a:xfrm>
              <a:off x="5164661" y="3621760"/>
              <a:ext cx="69850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ugly</a:t>
              </a:r>
            </a:p>
          </p:txBody>
        </p:sp>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957" y="2689861"/>
              <a:ext cx="1080020" cy="1007361"/>
            </a:xfrm>
            <a:prstGeom prst="rect">
              <a:avLst/>
            </a:prstGeom>
          </p:spPr>
        </p:pic>
      </p:grpSp>
      <p:grpSp>
        <p:nvGrpSpPr>
          <p:cNvPr id="76" name="Group 75"/>
          <p:cNvGrpSpPr/>
          <p:nvPr/>
        </p:nvGrpSpPr>
        <p:grpSpPr>
          <a:xfrm>
            <a:off x="6586619" y="2273536"/>
            <a:ext cx="698508" cy="1450463"/>
            <a:chOff x="7452334" y="2586757"/>
            <a:chExt cx="698508" cy="1450463"/>
          </a:xfrm>
        </p:grpSpPr>
        <p:sp>
          <p:nvSpPr>
            <p:cNvPr id="77" name="Rounded Rectangle 76"/>
            <p:cNvSpPr/>
            <p:nvPr/>
          </p:nvSpPr>
          <p:spPr>
            <a:xfrm>
              <a:off x="7452334" y="3644520"/>
              <a:ext cx="69850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oily</a:t>
              </a:r>
            </a:p>
          </p:txBody>
        </p:sp>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2334" y="2586757"/>
              <a:ext cx="691971" cy="1115724"/>
            </a:xfrm>
            <a:prstGeom prst="rect">
              <a:avLst/>
            </a:prstGeom>
          </p:spPr>
        </p:pic>
      </p:grpSp>
      <p:grpSp>
        <p:nvGrpSpPr>
          <p:cNvPr id="79" name="Group 78"/>
          <p:cNvGrpSpPr/>
          <p:nvPr/>
        </p:nvGrpSpPr>
        <p:grpSpPr>
          <a:xfrm>
            <a:off x="3695958" y="4034281"/>
            <a:ext cx="997009" cy="1526167"/>
            <a:chOff x="4178225" y="3832988"/>
            <a:chExt cx="997009" cy="1526167"/>
          </a:xfrm>
        </p:grpSpPr>
        <p:sp>
          <p:nvSpPr>
            <p:cNvPr id="80" name="Rounded Rectangle 79"/>
            <p:cNvSpPr/>
            <p:nvPr/>
          </p:nvSpPr>
          <p:spPr>
            <a:xfrm>
              <a:off x="4178225" y="4966455"/>
              <a:ext cx="997009"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monthly</a:t>
              </a:r>
            </a:p>
          </p:txBody>
        </p:sp>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3909" y="3832988"/>
              <a:ext cx="542373" cy="1207381"/>
            </a:xfrm>
            <a:prstGeom prst="rect">
              <a:avLst/>
            </a:prstGeom>
          </p:spPr>
        </p:pic>
      </p:grpSp>
      <p:grpSp>
        <p:nvGrpSpPr>
          <p:cNvPr id="82" name="Group 81"/>
          <p:cNvGrpSpPr/>
          <p:nvPr/>
        </p:nvGrpSpPr>
        <p:grpSpPr>
          <a:xfrm>
            <a:off x="2821684" y="2500678"/>
            <a:ext cx="1007798" cy="1366666"/>
            <a:chOff x="2683556" y="2540068"/>
            <a:chExt cx="1007798" cy="1366666"/>
          </a:xfrm>
        </p:grpSpPr>
        <p:sp>
          <p:nvSpPr>
            <p:cNvPr id="83" name="Rounded Rectangle 82"/>
            <p:cNvSpPr/>
            <p:nvPr/>
          </p:nvSpPr>
          <p:spPr>
            <a:xfrm>
              <a:off x="2683556" y="3514034"/>
              <a:ext cx="100779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quickly</a:t>
              </a:r>
            </a:p>
          </p:txBody>
        </p:sp>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0276" y="2540068"/>
              <a:ext cx="667399" cy="1014581"/>
            </a:xfrm>
            <a:prstGeom prst="rect">
              <a:avLst/>
            </a:prstGeom>
          </p:spPr>
        </p:pic>
      </p:grpSp>
      <p:grpSp>
        <p:nvGrpSpPr>
          <p:cNvPr id="85" name="Group 84"/>
          <p:cNvGrpSpPr/>
          <p:nvPr/>
        </p:nvGrpSpPr>
        <p:grpSpPr>
          <a:xfrm>
            <a:off x="4572000" y="3827635"/>
            <a:ext cx="785213" cy="1166080"/>
            <a:chOff x="5277416" y="4436678"/>
            <a:chExt cx="785213" cy="1166080"/>
          </a:xfrm>
        </p:grpSpPr>
        <p:sp>
          <p:nvSpPr>
            <p:cNvPr id="86" name="Rounded Rectangle 85"/>
            <p:cNvSpPr/>
            <p:nvPr/>
          </p:nvSpPr>
          <p:spPr>
            <a:xfrm>
              <a:off x="5277416" y="5210058"/>
              <a:ext cx="785213"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silly</a:t>
              </a:r>
            </a:p>
          </p:txBody>
        </p:sp>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6147" y="4436678"/>
              <a:ext cx="737706" cy="814546"/>
            </a:xfrm>
            <a:prstGeom prst="rect">
              <a:avLst/>
            </a:prstGeom>
          </p:spPr>
        </p:pic>
      </p:grpSp>
      <p:grpSp>
        <p:nvGrpSpPr>
          <p:cNvPr id="88" name="Group 87"/>
          <p:cNvGrpSpPr/>
          <p:nvPr/>
        </p:nvGrpSpPr>
        <p:grpSpPr>
          <a:xfrm>
            <a:off x="5329665" y="4298803"/>
            <a:ext cx="982652" cy="1285542"/>
            <a:chOff x="6293229" y="4317216"/>
            <a:chExt cx="982652" cy="1285542"/>
          </a:xfrm>
        </p:grpSpPr>
        <p:sp>
          <p:nvSpPr>
            <p:cNvPr id="89" name="Rounded Rectangle 88"/>
            <p:cNvSpPr/>
            <p:nvPr/>
          </p:nvSpPr>
          <p:spPr>
            <a:xfrm>
              <a:off x="6293229" y="5210058"/>
              <a:ext cx="982652"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creepily</a:t>
              </a:r>
            </a:p>
          </p:txBody>
        </p:sp>
        <p:pic>
          <p:nvPicPr>
            <p:cNvPr id="90" name="Picture 8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3718" y="4317216"/>
              <a:ext cx="716314" cy="980001"/>
            </a:xfrm>
            <a:prstGeom prst="rect">
              <a:avLst/>
            </a:prstGeom>
          </p:spPr>
        </p:pic>
      </p:grpSp>
      <p:grpSp>
        <p:nvGrpSpPr>
          <p:cNvPr id="91" name="Group 90"/>
          <p:cNvGrpSpPr/>
          <p:nvPr/>
        </p:nvGrpSpPr>
        <p:grpSpPr>
          <a:xfrm>
            <a:off x="6235536" y="3971622"/>
            <a:ext cx="863211" cy="1039917"/>
            <a:chOff x="7392877" y="4584892"/>
            <a:chExt cx="863211" cy="1039917"/>
          </a:xfrm>
        </p:grpSpPr>
        <p:sp>
          <p:nvSpPr>
            <p:cNvPr id="92" name="Rounded Rectangle 91"/>
            <p:cNvSpPr/>
            <p:nvPr/>
          </p:nvSpPr>
          <p:spPr>
            <a:xfrm>
              <a:off x="7392877" y="5232109"/>
              <a:ext cx="863211"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slowly</a:t>
              </a:r>
            </a:p>
          </p:txBody>
        </p:sp>
        <p:pic>
          <p:nvPicPr>
            <p:cNvPr id="93" name="Picture 9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52334" y="4584892"/>
              <a:ext cx="666998" cy="686979"/>
            </a:xfrm>
            <a:prstGeom prst="rect">
              <a:avLst/>
            </a:prstGeom>
          </p:spPr>
        </p:pic>
      </p:grpSp>
      <p:grpSp>
        <p:nvGrpSpPr>
          <p:cNvPr id="94" name="Group 93"/>
          <p:cNvGrpSpPr/>
          <p:nvPr/>
        </p:nvGrpSpPr>
        <p:grpSpPr>
          <a:xfrm>
            <a:off x="3876643" y="2306575"/>
            <a:ext cx="798454" cy="1196829"/>
            <a:chOff x="3778998" y="2662741"/>
            <a:chExt cx="798454" cy="1196829"/>
          </a:xfrm>
        </p:grpSpPr>
        <p:sp>
          <p:nvSpPr>
            <p:cNvPr id="95" name="Rounded Rectangle 94"/>
            <p:cNvSpPr/>
            <p:nvPr/>
          </p:nvSpPr>
          <p:spPr>
            <a:xfrm>
              <a:off x="3778998" y="3466870"/>
              <a:ext cx="798454"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curly</a:t>
              </a:r>
            </a:p>
          </p:txBody>
        </p:sp>
        <p:pic>
          <p:nvPicPr>
            <p:cNvPr id="96" name="Picture 9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51475" y="2662741"/>
              <a:ext cx="657002" cy="851306"/>
            </a:xfrm>
            <a:prstGeom prst="rect">
              <a:avLst/>
            </a:prstGeom>
          </p:spPr>
        </p:pic>
      </p:grpSp>
      <p:grpSp>
        <p:nvGrpSpPr>
          <p:cNvPr id="97" name="Group 96"/>
          <p:cNvGrpSpPr/>
          <p:nvPr/>
        </p:nvGrpSpPr>
        <p:grpSpPr>
          <a:xfrm>
            <a:off x="1750185" y="2360532"/>
            <a:ext cx="981923" cy="992257"/>
            <a:chOff x="1554477" y="2593985"/>
            <a:chExt cx="981923" cy="992257"/>
          </a:xfrm>
        </p:grpSpPr>
        <p:sp>
          <p:nvSpPr>
            <p:cNvPr id="98" name="Rounded Rectangle 97"/>
            <p:cNvSpPr/>
            <p:nvPr/>
          </p:nvSpPr>
          <p:spPr>
            <a:xfrm>
              <a:off x="1555959" y="3193542"/>
              <a:ext cx="890732"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smiley</a:t>
              </a:r>
            </a:p>
          </p:txBody>
        </p:sp>
        <p:pic>
          <p:nvPicPr>
            <p:cNvPr id="99" name="Picture 9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54477" y="2593985"/>
              <a:ext cx="981923" cy="659831"/>
            </a:xfrm>
            <a:prstGeom prst="rect">
              <a:avLst/>
            </a:prstGeom>
          </p:spPr>
        </p:pic>
      </p:grpSp>
      <p:grpSp>
        <p:nvGrpSpPr>
          <p:cNvPr id="100" name="Group 99"/>
          <p:cNvGrpSpPr/>
          <p:nvPr/>
        </p:nvGrpSpPr>
        <p:grpSpPr>
          <a:xfrm>
            <a:off x="873417" y="4120266"/>
            <a:ext cx="855215" cy="1041625"/>
            <a:chOff x="774589" y="4622946"/>
            <a:chExt cx="855215" cy="1041625"/>
          </a:xfrm>
        </p:grpSpPr>
        <p:sp>
          <p:nvSpPr>
            <p:cNvPr id="101" name="Rounded Rectangle 100"/>
            <p:cNvSpPr/>
            <p:nvPr/>
          </p:nvSpPr>
          <p:spPr>
            <a:xfrm>
              <a:off x="785799" y="5271871"/>
              <a:ext cx="844005"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sadly</a:t>
              </a:r>
            </a:p>
          </p:txBody>
        </p:sp>
        <p:pic>
          <p:nvPicPr>
            <p:cNvPr id="102" name="Picture 10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4589" y="4622946"/>
              <a:ext cx="795062" cy="691932"/>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8371" y="3659013"/>
            <a:ext cx="1163467" cy="1846468"/>
          </a:xfrm>
          <a:prstGeom prst="rect">
            <a:avLst/>
          </a:prstGeom>
        </p:spPr>
      </p:pic>
      <p:sp>
        <p:nvSpPr>
          <p:cNvPr id="15" name="Flowchart: Delay 14"/>
          <p:cNvSpPr/>
          <p:nvPr/>
        </p:nvSpPr>
        <p:spPr>
          <a:xfrm>
            <a:off x="1089625"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6062630" y="604302"/>
            <a:ext cx="445680" cy="421568"/>
          </a:xfrm>
          <a:prstGeom prst="flowChartDelay">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301946" y="604302"/>
            <a:ext cx="2353104" cy="4224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The Adverb Party Mix-Up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792163" y="1688801"/>
            <a:ext cx="7559675" cy="464331"/>
          </a:xfrm>
          <a:prstGeom prst="rect">
            <a:avLst/>
          </a:prstGeom>
          <a:noFill/>
        </p:spPr>
        <p:txBody>
          <a:bodyPr wrap="square" lIns="108000" tIns="108000" rIns="108000" bIns="108000" anchor="ctr" anchorCtr="0">
            <a:spAutoFit/>
          </a:bodyPr>
          <a:lstStyle/>
          <a:p>
            <a:pPr algn="ctr"/>
            <a:r>
              <a:rPr lang="en-GB" sz="1600" dirty="0">
                <a:latin typeface="Twinkl" pitchFamily="2" charset="0"/>
              </a:rPr>
              <a:t>The intruders have been asked to leave the party. Hooray!</a:t>
            </a:r>
          </a:p>
        </p:txBody>
      </p:sp>
      <p:sp>
        <p:nvSpPr>
          <p:cNvPr id="7" name="Rectangle 6"/>
          <p:cNvSpPr/>
          <p:nvPr/>
        </p:nvSpPr>
        <p:spPr>
          <a:xfrm>
            <a:off x="6236042" y="653344"/>
            <a:ext cx="2368207"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G1.6: Adverbs</a:t>
            </a:r>
          </a:p>
        </p:txBody>
      </p:sp>
      <p:sp>
        <p:nvSpPr>
          <p:cNvPr id="19" name="Rectangle 18"/>
          <p:cNvSpPr>
            <a:spLocks/>
          </p:cNvSpPr>
          <p:nvPr/>
        </p:nvSpPr>
        <p:spPr>
          <a:xfrm>
            <a:off x="792163" y="5535378"/>
            <a:ext cx="7559675" cy="648997"/>
          </a:xfrm>
          <a:prstGeom prst="rect">
            <a:avLst/>
          </a:prstGeom>
          <a:noFill/>
        </p:spPr>
        <p:txBody>
          <a:bodyPr wrap="square" lIns="108000" tIns="108000" rIns="108000" bIns="108000" anchor="ctr" anchorCtr="0">
            <a:spAutoFit/>
          </a:bodyPr>
          <a:lstStyle/>
          <a:p>
            <a:pPr algn="ctr"/>
            <a:r>
              <a:rPr lang="en-GB" sz="1400" b="1" dirty="0">
                <a:latin typeface="Twinkl" pitchFamily="2" charset="0"/>
              </a:rPr>
              <a:t>What was your rule for deciding which words were adverbs? </a:t>
            </a:r>
            <a:r>
              <a:rPr lang="en-GB" sz="1400" dirty="0">
                <a:latin typeface="Twinkl" pitchFamily="2" charset="0"/>
              </a:rPr>
              <a:t>If the word describes how the verb (action) is being done then it is an adverb. e.g. ‘I was </a:t>
            </a:r>
            <a:r>
              <a:rPr lang="en-GB" sz="1400" b="1" dirty="0">
                <a:solidFill>
                  <a:srgbClr val="87BD31"/>
                </a:solidFill>
                <a:latin typeface="Twinkl" pitchFamily="2" charset="0"/>
              </a:rPr>
              <a:t>quickly</a:t>
            </a:r>
            <a:r>
              <a:rPr lang="en-GB" sz="1400" dirty="0">
                <a:solidFill>
                  <a:srgbClr val="FFC000"/>
                </a:solidFill>
                <a:latin typeface="Twinkl" pitchFamily="2" charset="0"/>
              </a:rPr>
              <a:t> </a:t>
            </a:r>
            <a:r>
              <a:rPr lang="en-GB" sz="1400" dirty="0">
                <a:latin typeface="Twinkl" pitchFamily="2" charset="0"/>
              </a:rPr>
              <a:t>chased by the aliens’.</a:t>
            </a:r>
          </a:p>
        </p:txBody>
      </p:sp>
      <p:grpSp>
        <p:nvGrpSpPr>
          <p:cNvPr id="58" name="Group 57"/>
          <p:cNvGrpSpPr/>
          <p:nvPr/>
        </p:nvGrpSpPr>
        <p:grpSpPr>
          <a:xfrm>
            <a:off x="785799" y="2193330"/>
            <a:ext cx="1070576" cy="1548605"/>
            <a:chOff x="622128" y="2556335"/>
            <a:chExt cx="1070576" cy="1548605"/>
          </a:xfrm>
        </p:grpSpPr>
        <p:sp>
          <p:nvSpPr>
            <p:cNvPr id="33" name="Rounded Rectangle 32"/>
            <p:cNvSpPr/>
            <p:nvPr/>
          </p:nvSpPr>
          <p:spPr>
            <a:xfrm>
              <a:off x="622128" y="3712240"/>
              <a:ext cx="1070576"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carefully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12" y="2556335"/>
              <a:ext cx="473885" cy="1209323"/>
            </a:xfrm>
            <a:prstGeom prst="rect">
              <a:avLst/>
            </a:prstGeom>
          </p:spPr>
        </p:pic>
      </p:grpSp>
      <p:grpSp>
        <p:nvGrpSpPr>
          <p:cNvPr id="60" name="Group 59"/>
          <p:cNvGrpSpPr/>
          <p:nvPr/>
        </p:nvGrpSpPr>
        <p:grpSpPr>
          <a:xfrm>
            <a:off x="1768968" y="3902231"/>
            <a:ext cx="844005" cy="1556247"/>
            <a:chOff x="1976547" y="3943269"/>
            <a:chExt cx="844005" cy="1556247"/>
          </a:xfrm>
        </p:grpSpPr>
        <p:sp>
          <p:nvSpPr>
            <p:cNvPr id="45" name="Rounded Rectangle 44"/>
            <p:cNvSpPr/>
            <p:nvPr/>
          </p:nvSpPr>
          <p:spPr>
            <a:xfrm>
              <a:off x="1976547" y="5106816"/>
              <a:ext cx="844005"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bully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5608" y="3943269"/>
              <a:ext cx="657635" cy="1233014"/>
            </a:xfrm>
            <a:prstGeom prst="rect">
              <a:avLst/>
            </a:prstGeom>
          </p:spPr>
        </p:pic>
      </p:grpSp>
      <p:grpSp>
        <p:nvGrpSpPr>
          <p:cNvPr id="50" name="Group 49"/>
          <p:cNvGrpSpPr/>
          <p:nvPr/>
        </p:nvGrpSpPr>
        <p:grpSpPr>
          <a:xfrm>
            <a:off x="5809979" y="2293741"/>
            <a:ext cx="628308" cy="1379739"/>
            <a:chOff x="6450378" y="2739871"/>
            <a:chExt cx="628308" cy="1379739"/>
          </a:xfrm>
        </p:grpSpPr>
        <p:sp>
          <p:nvSpPr>
            <p:cNvPr id="38" name="Rounded Rectangle 37"/>
            <p:cNvSpPr/>
            <p:nvPr/>
          </p:nvSpPr>
          <p:spPr>
            <a:xfrm>
              <a:off x="6450378" y="3726910"/>
              <a:ext cx="62830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sly</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2952" y="2739871"/>
              <a:ext cx="592407" cy="1049332"/>
            </a:xfrm>
            <a:prstGeom prst="rect">
              <a:avLst/>
            </a:prstGeom>
          </p:spPr>
        </p:pic>
      </p:grpSp>
      <p:grpSp>
        <p:nvGrpSpPr>
          <p:cNvPr id="54" name="Group 53"/>
          <p:cNvGrpSpPr/>
          <p:nvPr/>
        </p:nvGrpSpPr>
        <p:grpSpPr>
          <a:xfrm>
            <a:off x="2681348" y="3812945"/>
            <a:ext cx="968596" cy="1309839"/>
            <a:chOff x="3115792" y="4274101"/>
            <a:chExt cx="968596" cy="1309839"/>
          </a:xfrm>
        </p:grpSpPr>
        <p:sp>
          <p:nvSpPr>
            <p:cNvPr id="44" name="Rounded Rectangle 43"/>
            <p:cNvSpPr/>
            <p:nvPr/>
          </p:nvSpPr>
          <p:spPr>
            <a:xfrm>
              <a:off x="3147806" y="5191240"/>
              <a:ext cx="923139"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Molly</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792" y="4274101"/>
              <a:ext cx="968596" cy="965847"/>
            </a:xfrm>
            <a:prstGeom prst="rect">
              <a:avLst/>
            </a:prstGeom>
          </p:spPr>
        </p:pic>
      </p:grpSp>
      <p:grpSp>
        <p:nvGrpSpPr>
          <p:cNvPr id="51" name="Group 50"/>
          <p:cNvGrpSpPr/>
          <p:nvPr/>
        </p:nvGrpSpPr>
        <p:grpSpPr>
          <a:xfrm>
            <a:off x="4702528" y="2271065"/>
            <a:ext cx="1080020" cy="1324599"/>
            <a:chOff x="4965957" y="2689861"/>
            <a:chExt cx="1080020" cy="1324599"/>
          </a:xfrm>
        </p:grpSpPr>
        <p:sp>
          <p:nvSpPr>
            <p:cNvPr id="37" name="Rounded Rectangle 36"/>
            <p:cNvSpPr/>
            <p:nvPr/>
          </p:nvSpPr>
          <p:spPr>
            <a:xfrm>
              <a:off x="5164661" y="3621760"/>
              <a:ext cx="69850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ugly</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5957" y="2689861"/>
              <a:ext cx="1080020" cy="1007361"/>
            </a:xfrm>
            <a:prstGeom prst="rect">
              <a:avLst/>
            </a:prstGeom>
          </p:spPr>
        </p:pic>
      </p:grpSp>
      <p:grpSp>
        <p:nvGrpSpPr>
          <p:cNvPr id="47" name="Group 46"/>
          <p:cNvGrpSpPr/>
          <p:nvPr/>
        </p:nvGrpSpPr>
        <p:grpSpPr>
          <a:xfrm>
            <a:off x="6586619" y="2133490"/>
            <a:ext cx="698508" cy="1450463"/>
            <a:chOff x="7452334" y="2586757"/>
            <a:chExt cx="698508" cy="1450463"/>
          </a:xfrm>
        </p:grpSpPr>
        <p:sp>
          <p:nvSpPr>
            <p:cNvPr id="39" name="Rounded Rectangle 38"/>
            <p:cNvSpPr/>
            <p:nvPr/>
          </p:nvSpPr>
          <p:spPr>
            <a:xfrm>
              <a:off x="7452334" y="3644520"/>
              <a:ext cx="69850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oily</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334" y="2586757"/>
              <a:ext cx="691971" cy="1115724"/>
            </a:xfrm>
            <a:prstGeom prst="rect">
              <a:avLst/>
            </a:prstGeom>
          </p:spPr>
        </p:pic>
      </p:grpSp>
      <p:grpSp>
        <p:nvGrpSpPr>
          <p:cNvPr id="52" name="Group 51"/>
          <p:cNvGrpSpPr/>
          <p:nvPr/>
        </p:nvGrpSpPr>
        <p:grpSpPr>
          <a:xfrm>
            <a:off x="3695958" y="3894235"/>
            <a:ext cx="997009" cy="1526167"/>
            <a:chOff x="4178225" y="3832988"/>
            <a:chExt cx="997009" cy="1526167"/>
          </a:xfrm>
        </p:grpSpPr>
        <p:sp>
          <p:nvSpPr>
            <p:cNvPr id="43" name="Rounded Rectangle 42"/>
            <p:cNvSpPr/>
            <p:nvPr/>
          </p:nvSpPr>
          <p:spPr>
            <a:xfrm>
              <a:off x="4178225" y="4966455"/>
              <a:ext cx="997009"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monthly</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3909" y="3832988"/>
              <a:ext cx="542373" cy="1207381"/>
            </a:xfrm>
            <a:prstGeom prst="rect">
              <a:avLst/>
            </a:prstGeom>
          </p:spPr>
        </p:pic>
      </p:grpSp>
      <p:grpSp>
        <p:nvGrpSpPr>
          <p:cNvPr id="56" name="Group 55"/>
          <p:cNvGrpSpPr/>
          <p:nvPr/>
        </p:nvGrpSpPr>
        <p:grpSpPr>
          <a:xfrm>
            <a:off x="2821684" y="2360632"/>
            <a:ext cx="1007798" cy="1366666"/>
            <a:chOff x="2683556" y="2540068"/>
            <a:chExt cx="1007798" cy="1366666"/>
          </a:xfrm>
        </p:grpSpPr>
        <p:sp>
          <p:nvSpPr>
            <p:cNvPr id="35" name="Rounded Rectangle 34"/>
            <p:cNvSpPr/>
            <p:nvPr/>
          </p:nvSpPr>
          <p:spPr>
            <a:xfrm>
              <a:off x="2683556" y="3514034"/>
              <a:ext cx="1007798"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quickly</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0276" y="2540068"/>
              <a:ext cx="667399" cy="1014581"/>
            </a:xfrm>
            <a:prstGeom prst="rect">
              <a:avLst/>
            </a:prstGeom>
          </p:spPr>
        </p:pic>
      </p:grpSp>
      <p:grpSp>
        <p:nvGrpSpPr>
          <p:cNvPr id="53" name="Group 52"/>
          <p:cNvGrpSpPr/>
          <p:nvPr/>
        </p:nvGrpSpPr>
        <p:grpSpPr>
          <a:xfrm>
            <a:off x="4572000" y="3687589"/>
            <a:ext cx="785213" cy="1166080"/>
            <a:chOff x="5277416" y="4436678"/>
            <a:chExt cx="785213" cy="1166080"/>
          </a:xfrm>
        </p:grpSpPr>
        <p:sp>
          <p:nvSpPr>
            <p:cNvPr id="42" name="Rounded Rectangle 41"/>
            <p:cNvSpPr/>
            <p:nvPr/>
          </p:nvSpPr>
          <p:spPr>
            <a:xfrm>
              <a:off x="5277416" y="5210058"/>
              <a:ext cx="785213"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silly</a:t>
              </a: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6147" y="4436678"/>
              <a:ext cx="737706" cy="814546"/>
            </a:xfrm>
            <a:prstGeom prst="rect">
              <a:avLst/>
            </a:prstGeom>
          </p:spPr>
        </p:pic>
      </p:grpSp>
      <p:grpSp>
        <p:nvGrpSpPr>
          <p:cNvPr id="49" name="Group 48"/>
          <p:cNvGrpSpPr/>
          <p:nvPr/>
        </p:nvGrpSpPr>
        <p:grpSpPr>
          <a:xfrm>
            <a:off x="5329665" y="4158757"/>
            <a:ext cx="982652" cy="1285542"/>
            <a:chOff x="6293229" y="4317216"/>
            <a:chExt cx="982652" cy="1285542"/>
          </a:xfrm>
        </p:grpSpPr>
        <p:sp>
          <p:nvSpPr>
            <p:cNvPr id="41" name="Rounded Rectangle 40"/>
            <p:cNvSpPr/>
            <p:nvPr/>
          </p:nvSpPr>
          <p:spPr>
            <a:xfrm>
              <a:off x="6293229" y="5210058"/>
              <a:ext cx="982652"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creepily</a:t>
              </a:r>
            </a:p>
          </p:txBody>
        </p:sp>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3718" y="4317216"/>
              <a:ext cx="716314" cy="980001"/>
            </a:xfrm>
            <a:prstGeom prst="rect">
              <a:avLst/>
            </a:prstGeom>
          </p:spPr>
        </p:pic>
      </p:grpSp>
      <p:grpSp>
        <p:nvGrpSpPr>
          <p:cNvPr id="48" name="Group 47"/>
          <p:cNvGrpSpPr/>
          <p:nvPr/>
        </p:nvGrpSpPr>
        <p:grpSpPr>
          <a:xfrm>
            <a:off x="6235536" y="3831576"/>
            <a:ext cx="863211" cy="1039917"/>
            <a:chOff x="7392877" y="4584892"/>
            <a:chExt cx="863211" cy="1039917"/>
          </a:xfrm>
        </p:grpSpPr>
        <p:sp>
          <p:nvSpPr>
            <p:cNvPr id="40" name="Rounded Rectangle 39"/>
            <p:cNvSpPr/>
            <p:nvPr/>
          </p:nvSpPr>
          <p:spPr>
            <a:xfrm>
              <a:off x="7392877" y="5232109"/>
              <a:ext cx="863211"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slowly</a:t>
              </a:r>
            </a:p>
          </p:txBody>
        </p:sp>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52334" y="4584892"/>
              <a:ext cx="666998" cy="686979"/>
            </a:xfrm>
            <a:prstGeom prst="rect">
              <a:avLst/>
            </a:prstGeom>
          </p:spPr>
        </p:pic>
      </p:grpSp>
      <p:grpSp>
        <p:nvGrpSpPr>
          <p:cNvPr id="55" name="Group 54"/>
          <p:cNvGrpSpPr/>
          <p:nvPr/>
        </p:nvGrpSpPr>
        <p:grpSpPr>
          <a:xfrm>
            <a:off x="3876643" y="2166529"/>
            <a:ext cx="798454" cy="1196829"/>
            <a:chOff x="3778998" y="2662741"/>
            <a:chExt cx="798454" cy="1196829"/>
          </a:xfrm>
        </p:grpSpPr>
        <p:sp>
          <p:nvSpPr>
            <p:cNvPr id="36" name="Rounded Rectangle 35"/>
            <p:cNvSpPr/>
            <p:nvPr/>
          </p:nvSpPr>
          <p:spPr>
            <a:xfrm>
              <a:off x="3778998" y="3466870"/>
              <a:ext cx="798454"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curly</a:t>
              </a:r>
            </a:p>
          </p:txBody>
        </p:sp>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51475" y="2662741"/>
              <a:ext cx="657002" cy="851306"/>
            </a:xfrm>
            <a:prstGeom prst="rect">
              <a:avLst/>
            </a:prstGeom>
          </p:spPr>
        </p:pic>
      </p:grpSp>
      <p:grpSp>
        <p:nvGrpSpPr>
          <p:cNvPr id="57" name="Group 56"/>
          <p:cNvGrpSpPr/>
          <p:nvPr/>
        </p:nvGrpSpPr>
        <p:grpSpPr>
          <a:xfrm>
            <a:off x="1750185" y="2220486"/>
            <a:ext cx="981923" cy="992257"/>
            <a:chOff x="1554477" y="2593985"/>
            <a:chExt cx="981923" cy="992257"/>
          </a:xfrm>
        </p:grpSpPr>
        <p:sp>
          <p:nvSpPr>
            <p:cNvPr id="34" name="Rounded Rectangle 33"/>
            <p:cNvSpPr/>
            <p:nvPr/>
          </p:nvSpPr>
          <p:spPr>
            <a:xfrm>
              <a:off x="1555959" y="3193542"/>
              <a:ext cx="890732"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smiley</a:t>
              </a:r>
            </a:p>
          </p:txBody>
        </p:sp>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4477" y="2593985"/>
              <a:ext cx="981923" cy="659831"/>
            </a:xfrm>
            <a:prstGeom prst="rect">
              <a:avLst/>
            </a:prstGeom>
          </p:spPr>
        </p:pic>
      </p:grpSp>
      <p:grpSp>
        <p:nvGrpSpPr>
          <p:cNvPr id="59" name="Group 58"/>
          <p:cNvGrpSpPr/>
          <p:nvPr/>
        </p:nvGrpSpPr>
        <p:grpSpPr>
          <a:xfrm>
            <a:off x="873417" y="3980220"/>
            <a:ext cx="855215" cy="1041625"/>
            <a:chOff x="774589" y="4622946"/>
            <a:chExt cx="855215" cy="1041625"/>
          </a:xfrm>
        </p:grpSpPr>
        <p:sp>
          <p:nvSpPr>
            <p:cNvPr id="46" name="Rounded Rectangle 45"/>
            <p:cNvSpPr/>
            <p:nvPr/>
          </p:nvSpPr>
          <p:spPr>
            <a:xfrm>
              <a:off x="785799" y="5271871"/>
              <a:ext cx="844005" cy="392700"/>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sadly</a:t>
              </a:r>
            </a:p>
          </p:txBody>
        </p:sp>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589" y="4622946"/>
              <a:ext cx="795062" cy="691932"/>
            </a:xfrm>
            <a:prstGeom prst="rect">
              <a:avLst/>
            </a:prstGeom>
          </p:spPr>
        </p:pic>
      </p:grpSp>
    </p:spTree>
    <p:extLst>
      <p:ext uri="{BB962C8B-B14F-4D97-AF65-F5344CB8AC3E}">
        <p14:creationId xmlns:p14="http://schemas.microsoft.com/office/powerpoint/2010/main" val="41390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74 -0.00324 L 0.61093 0.29098 " pathEditMode="relative" rAng="0" ptsTypes="AA">
                                      <p:cBhvr>
                                        <p:cTn id="6" dur="3000" fill="hold"/>
                                        <p:tgtEl>
                                          <p:spTgt spid="57"/>
                                        </p:tgtEl>
                                        <p:attrNameLst>
                                          <p:attrName>ppt_x</p:attrName>
                                          <p:attrName>ppt_y</p:attrName>
                                        </p:attrNameLst>
                                      </p:cBhvr>
                                      <p:rCtr x="30625" y="14699"/>
                                    </p:animMotion>
                                  </p:childTnLst>
                                  <p:subTnLst>
                                    <p:set>
                                      <p:cBhvr override="childStyle">
                                        <p:cTn dur="1" fill="hold" display="0" masterRel="sameClick" afterEffect="1">
                                          <p:stCondLst>
                                            <p:cond evt="end" delay="0">
                                              <p:tn val="5"/>
                                            </p:cond>
                                          </p:stCondLst>
                                        </p:cTn>
                                        <p:tgtEl>
                                          <p:spTgt spid="5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51 -0.00602 L 0.6099 0.00463 " pathEditMode="relative" rAng="0" ptsTypes="AA">
                                      <p:cBhvr>
                                        <p:cTn id="10" dur="3000" fill="hold"/>
                                        <p:tgtEl>
                                          <p:spTgt spid="60"/>
                                        </p:tgtEl>
                                        <p:attrNameLst>
                                          <p:attrName>ppt_x</p:attrName>
                                          <p:attrName>ppt_y</p:attrName>
                                        </p:attrNameLst>
                                      </p:cBhvr>
                                      <p:rCtr x="30712" y="532"/>
                                    </p:animMotion>
                                  </p:childTnLst>
                                  <p:subTnLst>
                                    <p:set>
                                      <p:cBhvr override="childStyle">
                                        <p:cTn dur="1" fill="hold" display="0" masterRel="sameClick" afterEffect="1">
                                          <p:stCondLst>
                                            <p:cond evt="end" delay="0">
                                              <p:tn val="9"/>
                                            </p:cond>
                                          </p:stCondLst>
                                        </p:cTn>
                                        <p:tgtEl>
                                          <p:spTgt spid="6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07 -0.00278 L 0.5033 0.03704 " pathEditMode="relative" rAng="0" ptsTypes="AA">
                                      <p:cBhvr>
                                        <p:cTn id="14" dur="3000" fill="hold"/>
                                        <p:tgtEl>
                                          <p:spTgt spid="54"/>
                                        </p:tgtEl>
                                        <p:attrNameLst>
                                          <p:attrName>ppt_x</p:attrName>
                                          <p:attrName>ppt_y</p:attrName>
                                        </p:attrNameLst>
                                      </p:cBhvr>
                                      <p:rCtr x="25122" y="1991"/>
                                    </p:animMotion>
                                  </p:childTnLst>
                                  <p:subTnLst>
                                    <p:set>
                                      <p:cBhvr override="childStyle">
                                        <p:cTn dur="1" fill="hold" display="0" masterRel="sameClick" afterEffect="1">
                                          <p:stCondLst>
                                            <p:cond evt="end" delay="0">
                                              <p:tn val="13"/>
                                            </p:cond>
                                          </p:stCondLst>
                                        </p:cTn>
                                        <p:tgtEl>
                                          <p:spTgt spid="5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209 -0.00394 L 0.31025 0.06319 " pathEditMode="relative" rAng="0" ptsTypes="AA">
                                      <p:cBhvr>
                                        <p:cTn id="18" dur="3000" fill="hold"/>
                                        <p:tgtEl>
                                          <p:spTgt spid="53"/>
                                        </p:tgtEl>
                                        <p:attrNameLst>
                                          <p:attrName>ppt_x</p:attrName>
                                          <p:attrName>ppt_y</p:attrName>
                                        </p:attrNameLst>
                                      </p:cBhvr>
                                      <p:rCtr x="15399" y="3356"/>
                                    </p:animMotion>
                                  </p:childTnLst>
                                  <p:subTnLst>
                                    <p:set>
                                      <p:cBhvr override="childStyle">
                                        <p:cTn dur="1" fill="hold" display="0" masterRel="sameClick" afterEffect="1">
                                          <p:stCondLst>
                                            <p:cond evt="end" delay="0">
                                              <p:tn val="17"/>
                                            </p:cond>
                                          </p:stCondLst>
                                        </p:cTn>
                                        <p:tgtEl>
                                          <p:spTgt spid="5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157 2.22222E-6 L 0.27726 0.25926 " pathEditMode="relative" rAng="0" ptsTypes="AA">
                                      <p:cBhvr>
                                        <p:cTn id="22" dur="3000" fill="hold"/>
                                        <p:tgtEl>
                                          <p:spTgt spid="51"/>
                                        </p:tgtEl>
                                        <p:attrNameLst>
                                          <p:attrName>ppt_x</p:attrName>
                                          <p:attrName>ppt_y</p:attrName>
                                        </p:attrNameLst>
                                      </p:cBhvr>
                                      <p:rCtr x="13785" y="12963"/>
                                    </p:animMotion>
                                  </p:childTnLst>
                                  <p:subTnLst>
                                    <p:set>
                                      <p:cBhvr override="childStyle">
                                        <p:cTn dur="1" fill="hold" display="0" masterRel="sameClick" afterEffect="1">
                                          <p:stCondLst>
                                            <p:cond evt="end" delay="0">
                                              <p:tn val="21"/>
                                            </p:cond>
                                          </p:stCondLst>
                                        </p:cTn>
                                        <p:tgtEl>
                                          <p:spTgt spid="5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35 -0.0037 L 0.17969 0.25348 " pathEditMode="relative" rAng="0" ptsTypes="AA">
                                      <p:cBhvr>
                                        <p:cTn id="26" dur="3000" fill="hold"/>
                                        <p:tgtEl>
                                          <p:spTgt spid="50"/>
                                        </p:tgtEl>
                                        <p:attrNameLst>
                                          <p:attrName>ppt_x</p:attrName>
                                          <p:attrName>ppt_y</p:attrName>
                                        </p:attrNameLst>
                                      </p:cBhvr>
                                      <p:rCtr x="8993" y="12847"/>
                                    </p:animMotion>
                                  </p:childTnLst>
                                  <p:subTnLst>
                                    <p:set>
                                      <p:cBhvr override="childStyle">
                                        <p:cTn dur="1" fill="hold" display="0" masterRel="sameClick" afterEffect="1">
                                          <p:stCondLst>
                                            <p:cond evt="end" delay="0">
                                              <p:tn val="25"/>
                                            </p:cond>
                                          </p:stCondLst>
                                        </p:cTn>
                                        <p:tgtEl>
                                          <p:spTgt spid="5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261 -0.00486 L 0.09375 0.27014 " pathEditMode="relative" rAng="0" ptsTypes="AA">
                                      <p:cBhvr>
                                        <p:cTn id="30" dur="3000" fill="hold"/>
                                        <p:tgtEl>
                                          <p:spTgt spid="47"/>
                                        </p:tgtEl>
                                        <p:attrNameLst>
                                          <p:attrName>ppt_x</p:attrName>
                                          <p:attrName>ppt_y</p:attrName>
                                        </p:attrNameLst>
                                      </p:cBhvr>
                                      <p:rCtr x="4809" y="13750"/>
                                    </p:animMotion>
                                  </p:childTnLst>
                                  <p:subTnLst>
                                    <p:set>
                                      <p:cBhvr override="childStyle">
                                        <p:cTn dur="1" fill="hold" display="0" masterRel="sameClick" afterEffect="1">
                                          <p:stCondLst>
                                            <p:cond evt="end" delay="0">
                                              <p:tn val="29"/>
                                            </p:cond>
                                          </p:stCondLst>
                                        </p:cTn>
                                        <p:tgtEl>
                                          <p:spTgt spid="4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173 -0.00926 L 0.38299 0.28264 " pathEditMode="relative" rAng="0" ptsTypes="AA">
                                      <p:cBhvr>
                                        <p:cTn id="34" dur="3000" fill="hold"/>
                                        <p:tgtEl>
                                          <p:spTgt spid="55"/>
                                        </p:tgtEl>
                                        <p:attrNameLst>
                                          <p:attrName>ppt_x</p:attrName>
                                          <p:attrName>ppt_y</p:attrName>
                                        </p:attrNameLst>
                                      </p:cBhvr>
                                      <p:rCtr x="19236" y="14583"/>
                                    </p:animMotion>
                                  </p:childTnLst>
                                  <p:subTnLst>
                                    <p:set>
                                      <p:cBhvr override="childStyle">
                                        <p:cTn dur="1" fill="hold" display="0" masterRel="sameClick" afterEffect="1">
                                          <p:stCondLst>
                                            <p:cond evt="end" delay="0">
                                              <p:tn val="33"/>
                                            </p:cond>
                                          </p:stCondLst>
                                        </p:cTn>
                                        <p:tgtEl>
                                          <p:spTgt spid="5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How to Wash Your Elephant</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1713515"/>
            <a:ext cx="7559675" cy="464331"/>
          </a:xfrm>
          <a:prstGeom prst="rect">
            <a:avLst/>
          </a:prstGeom>
          <a:noFill/>
        </p:spPr>
        <p:txBody>
          <a:bodyPr wrap="square" lIns="108000" tIns="108000" rIns="108000" bIns="108000" anchor="ctr" anchorCtr="0">
            <a:spAutoFit/>
          </a:bodyPr>
          <a:lstStyle/>
          <a:p>
            <a:pPr algn="ctr"/>
            <a:r>
              <a:rPr lang="en-GB" sz="1600" dirty="0">
                <a:latin typeface="Twinkl" pitchFamily="50" charset="0"/>
              </a:rPr>
              <a:t>Read this set of instructions and answer the questions on the next slide.</a:t>
            </a: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grpSp>
        <p:nvGrpSpPr>
          <p:cNvPr id="9" name="Group 8"/>
          <p:cNvGrpSpPr/>
          <p:nvPr/>
        </p:nvGrpSpPr>
        <p:grpSpPr>
          <a:xfrm>
            <a:off x="789973" y="1144670"/>
            <a:ext cx="7560526" cy="5120980"/>
            <a:chOff x="792163" y="1137659"/>
            <a:chExt cx="7560526" cy="5120980"/>
          </a:xfrm>
        </p:grpSpPr>
        <p:sp>
          <p:nvSpPr>
            <p:cNvPr id="54" name="Rectangle 53"/>
            <p:cNvSpPr>
              <a:spLocks/>
            </p:cNvSpPr>
            <p:nvPr/>
          </p:nvSpPr>
          <p:spPr>
            <a:xfrm>
              <a:off x="792163" y="1137659"/>
              <a:ext cx="7559675" cy="772107"/>
            </a:xfrm>
            <a:prstGeom prst="rect">
              <a:avLst/>
            </a:prstGeom>
            <a:noFill/>
          </p:spPr>
          <p:txBody>
            <a:bodyPr wrap="square" lIns="108000" tIns="108000" rIns="108000" bIns="108000" anchor="ctr" anchorCtr="0">
              <a:spAutoFit/>
            </a:bodyPr>
            <a:lstStyle/>
            <a:p>
              <a:r>
                <a:rPr lang="en-GB" sz="1200" dirty="0">
                  <a:latin typeface="Twinkl" pitchFamily="50" charset="0"/>
                </a:rPr>
                <a:t>Have you got an elephant who is always rolling in mud? </a:t>
              </a:r>
            </a:p>
            <a:p>
              <a:r>
                <a:rPr lang="en-GB" sz="1200" dirty="0">
                  <a:latin typeface="Twinkl" pitchFamily="50" charset="0"/>
                </a:rPr>
                <a:t>Elephants need to be kept clean or they can often become unhealthy. Use this handy set of instructions to ensure you keep your pet squeaky clean. </a:t>
              </a:r>
            </a:p>
          </p:txBody>
        </p:sp>
        <p:sp>
          <p:nvSpPr>
            <p:cNvPr id="55" name="Rectangle 54"/>
            <p:cNvSpPr>
              <a:spLocks/>
            </p:cNvSpPr>
            <p:nvPr/>
          </p:nvSpPr>
          <p:spPr>
            <a:xfrm>
              <a:off x="792163" y="3208985"/>
              <a:ext cx="7559675" cy="3049654"/>
            </a:xfrm>
            <a:prstGeom prst="rect">
              <a:avLst/>
            </a:prstGeom>
            <a:noFill/>
          </p:spPr>
          <p:txBody>
            <a:bodyPr wrap="square" lIns="108000" tIns="108000" rIns="108000" bIns="108000" anchor="ctr" anchorCtr="0">
              <a:spAutoFit/>
            </a:bodyPr>
            <a:lstStyle/>
            <a:p>
              <a:r>
                <a:rPr lang="en-GB" sz="1200" b="1" dirty="0">
                  <a:latin typeface="Twinkl" pitchFamily="50" charset="0"/>
                </a:rPr>
                <a:t>Method</a:t>
              </a:r>
            </a:p>
            <a:p>
              <a:pPr marL="342900" indent="-342900">
                <a:buFont typeface="+mj-lt"/>
                <a:buAutoNum type="arabicPeriod"/>
              </a:pPr>
              <a:r>
                <a:rPr lang="en-GB" sz="1200" dirty="0">
                  <a:latin typeface="Twinkl" pitchFamily="50" charset="0"/>
                </a:rPr>
                <a:t>Firstly, prepare your elephant for their bathing session in an area with plenty of space. Make sure that your animal is calm, well-fed and content. It may help to tickle their tummies to relax them if they are nervous about getting wet. </a:t>
              </a:r>
            </a:p>
            <a:p>
              <a:pPr marL="342900" indent="-342900">
                <a:buFont typeface="+mj-lt"/>
                <a:buAutoNum type="arabicPeriod"/>
              </a:pPr>
              <a:endParaRPr lang="en-GB" sz="1200" dirty="0">
                <a:latin typeface="Twinkl" pitchFamily="50" charset="0"/>
              </a:endParaRPr>
            </a:p>
            <a:p>
              <a:pPr marL="342900" indent="-342900">
                <a:buFont typeface="+mj-lt"/>
                <a:buAutoNum type="arabicPeriod"/>
              </a:pPr>
              <a:r>
                <a:rPr lang="en-GB" sz="1200" dirty="0">
                  <a:latin typeface="Twinkl" pitchFamily="50" charset="0"/>
                </a:rPr>
                <a:t>Next, prop up the step ladders beside your pet otherwise it is impossible to reach the top of their body. Climb the ladders carefully as you carry the hosepipe. Use lukewarm water to completely soak your elephant’s skin. </a:t>
              </a:r>
            </a:p>
            <a:p>
              <a:pPr marL="342900" indent="-342900">
                <a:buFont typeface="+mj-lt"/>
                <a:buAutoNum type="arabicPeriod"/>
              </a:pPr>
              <a:endParaRPr lang="en-GB" sz="1200" dirty="0">
                <a:latin typeface="Twinkl" pitchFamily="50" charset="0"/>
              </a:endParaRPr>
            </a:p>
            <a:p>
              <a:pPr marL="342900" indent="-342900">
                <a:buFont typeface="+mj-lt"/>
                <a:buAutoNum type="arabicPeriod"/>
              </a:pPr>
              <a:r>
                <a:rPr lang="en-GB" sz="1200" dirty="0">
                  <a:latin typeface="Twinkl" pitchFamily="50" charset="0"/>
                </a:rPr>
                <a:t>After that, squeeze a whole bottle of elephant shampoo onto the animal’s back. Use the sweeping brush to reach up and scrub every part of their dirty skin. Start at their back and work downwards to their feet.</a:t>
              </a:r>
            </a:p>
            <a:p>
              <a:pPr marL="342900" indent="-342900">
                <a:buFont typeface="+mj-lt"/>
                <a:buAutoNum type="arabicPeriod"/>
              </a:pPr>
              <a:endParaRPr lang="en-GB" sz="1200" dirty="0">
                <a:latin typeface="Twinkl" pitchFamily="50" charset="0"/>
              </a:endParaRPr>
            </a:p>
            <a:p>
              <a:pPr marL="342900" indent="-342900">
                <a:buFont typeface="+mj-lt"/>
                <a:buAutoNum type="arabicPeriod"/>
              </a:pPr>
              <a:r>
                <a:rPr lang="en-GB" sz="1200" dirty="0">
                  <a:latin typeface="Twinkl" pitchFamily="50" charset="0"/>
                </a:rPr>
                <a:t>Afterwards, rinse them off until all of the soap suds are gone. Be very careful not to let any of the shampoo drip into your pet’s eyes as the pain could cause them to suddenly charge at you.</a:t>
              </a:r>
            </a:p>
          </p:txBody>
        </p:sp>
        <p:sp>
          <p:nvSpPr>
            <p:cNvPr id="8" name="Rectangle 7"/>
            <p:cNvSpPr/>
            <p:nvPr/>
          </p:nvSpPr>
          <p:spPr>
            <a:xfrm>
              <a:off x="792163" y="1909766"/>
              <a:ext cx="7559675" cy="3130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Equipment</a:t>
              </a:r>
            </a:p>
          </p:txBody>
        </p:sp>
        <p:sp>
          <p:nvSpPr>
            <p:cNvPr id="59" name="Rectangle 58"/>
            <p:cNvSpPr/>
            <p:nvPr/>
          </p:nvSpPr>
          <p:spPr>
            <a:xfrm>
              <a:off x="792163" y="2257699"/>
              <a:ext cx="3779837" cy="951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an extra long hosepipe (at least 10 metres)</a:t>
              </a:r>
            </a:p>
            <a:p>
              <a:r>
                <a:rPr lang="en-GB" sz="1200" dirty="0">
                  <a:solidFill>
                    <a:schemeClr val="tx1"/>
                  </a:solidFill>
                </a:rPr>
                <a:t>a set of step ladders</a:t>
              </a:r>
            </a:p>
            <a:p>
              <a:r>
                <a:rPr lang="en-GB" sz="1200" dirty="0">
                  <a:solidFill>
                    <a:schemeClr val="tx1"/>
                  </a:solidFill>
                </a:rPr>
                <a:t>a large sweeping brush with stiff bristles</a:t>
              </a:r>
            </a:p>
            <a:p>
              <a:r>
                <a:rPr lang="en-GB" sz="1200" dirty="0">
                  <a:solidFill>
                    <a:schemeClr val="tx1"/>
                  </a:solidFill>
                </a:rPr>
                <a:t>a bottle of elephant shampoo</a:t>
              </a:r>
            </a:p>
          </p:txBody>
        </p:sp>
        <p:sp>
          <p:nvSpPr>
            <p:cNvPr id="60" name="Rectangle 59"/>
            <p:cNvSpPr/>
            <p:nvPr/>
          </p:nvSpPr>
          <p:spPr>
            <a:xfrm>
              <a:off x="4572852" y="2257699"/>
              <a:ext cx="3779837" cy="951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a pair of elephant nail clippers</a:t>
              </a:r>
            </a:p>
            <a:p>
              <a:r>
                <a:rPr lang="en-GB" sz="1200" dirty="0">
                  <a:solidFill>
                    <a:schemeClr val="tx1"/>
                  </a:solidFill>
                </a:rPr>
                <a:t>a sheet of sand paper</a:t>
              </a:r>
            </a:p>
            <a:p>
              <a:r>
                <a:rPr lang="en-GB" sz="1200" dirty="0">
                  <a:solidFill>
                    <a:schemeClr val="tx1"/>
                  </a:solidFill>
                </a:rPr>
                <a:t>a feather duster</a:t>
              </a: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4383" y="2465210"/>
            <a:ext cx="4375234" cy="3482585"/>
          </a:xfrm>
          <a:prstGeom prst="rect">
            <a:avLst/>
          </a:prstGeom>
        </p:spPr>
      </p:pic>
    </p:spTree>
    <p:extLst>
      <p:ext uri="{BB962C8B-B14F-4D97-AF65-F5344CB8AC3E}">
        <p14:creationId xmlns:p14="http://schemas.microsoft.com/office/powerpoint/2010/main" val="21803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dirty="0">
                <a:latin typeface="Twinkl" pitchFamily="2" charset="0"/>
              </a:rPr>
              <a:t>How to Wash Your Elephant</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1713515"/>
            <a:ext cx="7559675"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What do you need to do first if you want to wash your elephant?</a:t>
            </a: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sp>
        <p:nvSpPr>
          <p:cNvPr id="17" name="Rectangle 16"/>
          <p:cNvSpPr>
            <a:spLocks/>
          </p:cNvSpPr>
          <p:nvPr/>
        </p:nvSpPr>
        <p:spPr>
          <a:xfrm>
            <a:off x="792163" y="2271083"/>
            <a:ext cx="7559675" cy="1449216"/>
          </a:xfrm>
          <a:prstGeom prst="rect">
            <a:avLst/>
          </a:prstGeom>
          <a:solidFill>
            <a:srgbClr val="EDE3F1"/>
          </a:solidFill>
        </p:spPr>
        <p:txBody>
          <a:bodyPr wrap="square" lIns="108000" tIns="108000" rIns="108000" bIns="108000" anchor="ctr" anchorCtr="0">
            <a:spAutoFit/>
          </a:bodyPr>
          <a:lstStyle/>
          <a:p>
            <a:r>
              <a:rPr lang="en-GB" sz="1600" dirty="0">
                <a:latin typeface="Twinkl" pitchFamily="50" charset="0"/>
              </a:rPr>
              <a:t>Which </a:t>
            </a:r>
            <a:r>
              <a:rPr lang="en-GB" sz="1600" b="1" dirty="0">
                <a:latin typeface="Twinkl" pitchFamily="50" charset="0"/>
              </a:rPr>
              <a:t>three</a:t>
            </a:r>
            <a:r>
              <a:rPr lang="en-GB" sz="1600" dirty="0">
                <a:latin typeface="Twinkl" pitchFamily="50" charset="0"/>
              </a:rPr>
              <a:t> of these items do you need to use to wash your elephant?</a:t>
            </a:r>
            <a:br>
              <a:rPr lang="en-GB" sz="1600" dirty="0">
                <a:latin typeface="Twinkl" pitchFamily="50" charset="0"/>
              </a:rPr>
            </a:br>
            <a:r>
              <a:rPr lang="en-GB" sz="1600" b="1" dirty="0">
                <a:latin typeface="Twinkl" pitchFamily="50" charset="0"/>
              </a:rPr>
              <a:t>Circle</a:t>
            </a:r>
            <a:r>
              <a:rPr lang="en-GB" sz="1600" dirty="0">
                <a:latin typeface="Twinkl" pitchFamily="50" charset="0"/>
              </a:rPr>
              <a:t> them. </a:t>
            </a:r>
          </a:p>
          <a:p>
            <a:pPr algn="ctr"/>
            <a:r>
              <a:rPr lang="en-GB" sz="1600" dirty="0">
                <a:latin typeface="Twinkl" pitchFamily="50" charset="0"/>
              </a:rPr>
              <a:t>scissors		ladders		newspaper</a:t>
            </a:r>
          </a:p>
          <a:p>
            <a:pPr algn="ctr"/>
            <a:endParaRPr lang="en-GB" sz="1600" dirty="0">
              <a:latin typeface="Twinkl" pitchFamily="50" charset="0"/>
            </a:endParaRPr>
          </a:p>
          <a:p>
            <a:pPr algn="ctr"/>
            <a:r>
              <a:rPr lang="en-GB" sz="1600" dirty="0">
                <a:latin typeface="Twinkl" pitchFamily="50" charset="0"/>
              </a:rPr>
              <a:t>sand paper	bar of soap	feather duster</a:t>
            </a:r>
          </a:p>
        </p:txBody>
      </p:sp>
      <p:sp>
        <p:nvSpPr>
          <p:cNvPr id="18" name="Rectangle 17"/>
          <p:cNvSpPr>
            <a:spLocks/>
          </p:cNvSpPr>
          <p:nvPr/>
        </p:nvSpPr>
        <p:spPr>
          <a:xfrm>
            <a:off x="792163" y="3790698"/>
            <a:ext cx="7559675"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Why do you think each instruction has a number?</a:t>
            </a:r>
          </a:p>
        </p:txBody>
      </p:sp>
      <p:sp>
        <p:nvSpPr>
          <p:cNvPr id="19" name="Rectangle 18"/>
          <p:cNvSpPr>
            <a:spLocks/>
          </p:cNvSpPr>
          <p:nvPr/>
        </p:nvSpPr>
        <p:spPr>
          <a:xfrm>
            <a:off x="792163" y="4321532"/>
            <a:ext cx="7559675"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50" charset="0"/>
              </a:rPr>
              <a:t>What do you need to do so that you can reach the top of the elephant’s body?</a:t>
            </a:r>
          </a:p>
        </p:txBody>
      </p:sp>
      <p:sp>
        <p:nvSpPr>
          <p:cNvPr id="23" name="Rectangle 22"/>
          <p:cNvSpPr>
            <a:spLocks/>
          </p:cNvSpPr>
          <p:nvPr/>
        </p:nvSpPr>
        <p:spPr>
          <a:xfrm>
            <a:off x="792163" y="4878048"/>
            <a:ext cx="7559675" cy="710552"/>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Do you have to read the instructions in the order they have been</a:t>
            </a:r>
            <a:br>
              <a:rPr lang="en-GB" sz="1600" dirty="0">
                <a:latin typeface="Twinkl" pitchFamily="50" charset="0"/>
              </a:rPr>
            </a:br>
            <a:r>
              <a:rPr lang="en-GB" sz="1600" dirty="0">
                <a:latin typeface="Twinkl" pitchFamily="50" charset="0"/>
              </a:rPr>
              <a:t>written? What happens if you don’t?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3880" y="4870686"/>
            <a:ext cx="1581267" cy="1258652"/>
          </a:xfrm>
          <a:prstGeom prst="rect">
            <a:avLst/>
          </a:prstGeom>
        </p:spPr>
      </p:pic>
    </p:spTree>
    <p:extLst>
      <p:ext uri="{BB962C8B-B14F-4D97-AF65-F5344CB8AC3E}">
        <p14:creationId xmlns:p14="http://schemas.microsoft.com/office/powerpoint/2010/main" val="29852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a:latin typeface="Twinkl" pitchFamily="2" charset="0"/>
              </a:rPr>
              <a:t>How to Wash Your Elephant</a:t>
            </a:r>
            <a:endParaRPr lang="en-GB" sz="3600" dirty="0">
              <a:latin typeface="Twinkl" pitchFamily="2" charset="0"/>
            </a:endParaRP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2336446"/>
            <a:ext cx="7559675"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What do you need to do first if you want to wash your elephant?</a:t>
            </a: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sp>
        <p:nvSpPr>
          <p:cNvPr id="17" name="Rectangle 16"/>
          <p:cNvSpPr>
            <a:spLocks/>
          </p:cNvSpPr>
          <p:nvPr/>
        </p:nvSpPr>
        <p:spPr>
          <a:xfrm>
            <a:off x="792163" y="2888324"/>
            <a:ext cx="7559675" cy="710552"/>
          </a:xfrm>
          <a:prstGeom prst="rect">
            <a:avLst/>
          </a:prstGeom>
          <a:solidFill>
            <a:srgbClr val="EDE3F1"/>
          </a:solidFill>
        </p:spPr>
        <p:txBody>
          <a:bodyPr wrap="square" lIns="108000" tIns="108000" rIns="108000" bIns="108000" anchor="ctr" anchorCtr="0">
            <a:spAutoFit/>
          </a:bodyPr>
          <a:lstStyle/>
          <a:p>
            <a:r>
              <a:rPr lang="en-GB" sz="1600" dirty="0">
                <a:latin typeface="Twinkl" pitchFamily="50" charset="0"/>
              </a:rPr>
              <a:t>If you want to wash your elephant, the first thing you need to do is prepare your elephant for their bathing session in an area with plenty of space.</a:t>
            </a:r>
          </a:p>
        </p:txBody>
      </p:sp>
      <p:sp>
        <p:nvSpPr>
          <p:cNvPr id="2" name="Rectangle 1"/>
          <p:cNvSpPr/>
          <p:nvPr/>
        </p:nvSpPr>
        <p:spPr>
          <a:xfrm>
            <a:off x="792162" y="1843328"/>
            <a:ext cx="7559675" cy="369332"/>
          </a:xfrm>
          <a:prstGeom prst="rect">
            <a:avLst/>
          </a:prstGeom>
        </p:spPr>
        <p:txBody>
          <a:bodyPr wrap="square">
            <a:spAutoFit/>
          </a:bodyPr>
          <a:lstStyle/>
          <a:p>
            <a:pPr algn="ctr"/>
            <a:r>
              <a:rPr lang="en-GB" dirty="0">
                <a:latin typeface="Twinkl" pitchFamily="50" charset="0"/>
              </a:rPr>
              <a:t>Let’s answer the questions below together.</a:t>
            </a:r>
          </a:p>
        </p:txBody>
      </p:sp>
      <p:sp>
        <p:nvSpPr>
          <p:cNvPr id="3" name="Rectangle 2"/>
          <p:cNvSpPr/>
          <p:nvPr/>
        </p:nvSpPr>
        <p:spPr>
          <a:xfrm>
            <a:off x="792163" y="3686423"/>
            <a:ext cx="7559674" cy="769441"/>
          </a:xfrm>
          <a:prstGeom prst="rect">
            <a:avLst/>
          </a:prstGeom>
          <a:solidFill>
            <a:schemeClr val="bg1"/>
          </a:solidFill>
        </p:spPr>
        <p:txBody>
          <a:bodyPr wrap="square">
            <a:spAutoFit/>
          </a:bodyPr>
          <a:lstStyle/>
          <a:p>
            <a:r>
              <a:rPr lang="en-GB" sz="1100" b="1" dirty="0">
                <a:latin typeface="Twinkl" pitchFamily="50" charset="0"/>
              </a:rPr>
              <a:t>Method</a:t>
            </a:r>
          </a:p>
          <a:p>
            <a:pPr marL="342900" indent="-342900">
              <a:buFont typeface="+mj-lt"/>
              <a:buAutoNum type="arabicPeriod"/>
            </a:pPr>
            <a:r>
              <a:rPr lang="en-GB" sz="1100" dirty="0">
                <a:latin typeface="Twinkl" pitchFamily="50" charset="0"/>
              </a:rPr>
              <a:t>Firstly, prepare your elephant for their bathing session in an area with plenty of space. Make sure that your animal is calm, well-fed and content. It may help to tickle their tummies to relax them if they are nervous about getting wet. </a:t>
            </a:r>
          </a:p>
        </p:txBody>
      </p:sp>
      <p:sp>
        <p:nvSpPr>
          <p:cNvPr id="24" name="Rectangle 23"/>
          <p:cNvSpPr/>
          <p:nvPr/>
        </p:nvSpPr>
        <p:spPr>
          <a:xfrm>
            <a:off x="787398" y="3686423"/>
            <a:ext cx="7559674" cy="769441"/>
          </a:xfrm>
          <a:prstGeom prst="rect">
            <a:avLst/>
          </a:prstGeom>
          <a:solidFill>
            <a:schemeClr val="bg1"/>
          </a:solidFill>
        </p:spPr>
        <p:txBody>
          <a:bodyPr wrap="square">
            <a:spAutoFit/>
          </a:bodyPr>
          <a:lstStyle/>
          <a:p>
            <a:r>
              <a:rPr lang="en-GB" sz="1100" b="1" dirty="0">
                <a:latin typeface="Twinkl" pitchFamily="50" charset="0"/>
              </a:rPr>
              <a:t>Method</a:t>
            </a:r>
          </a:p>
          <a:p>
            <a:pPr marL="342900" indent="-342900">
              <a:buFont typeface="+mj-lt"/>
              <a:buAutoNum type="arabicPeriod"/>
            </a:pPr>
            <a:r>
              <a:rPr lang="en-GB" sz="1100" b="1" dirty="0">
                <a:solidFill>
                  <a:srgbClr val="8D358A"/>
                </a:solidFill>
                <a:latin typeface="Twinkl" pitchFamily="50" charset="0"/>
              </a:rPr>
              <a:t>Firstly, prepare your elephant for their bathing session in an area with plenty of space.</a:t>
            </a:r>
            <a:r>
              <a:rPr lang="en-GB" sz="1100" dirty="0">
                <a:latin typeface="Twinkl" pitchFamily="50" charset="0"/>
              </a:rPr>
              <a:t> Make sure that your animal is calm, well-fed and content. It may help to tickle their tummies to relax them if they are nervous about getting wet. </a:t>
            </a:r>
          </a:p>
        </p:txBody>
      </p:sp>
    </p:spTree>
    <p:extLst>
      <p:ext uri="{BB962C8B-B14F-4D97-AF65-F5344CB8AC3E}">
        <p14:creationId xmlns:p14="http://schemas.microsoft.com/office/powerpoint/2010/main" val="13379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a:latin typeface="Twinkl" pitchFamily="2" charset="0"/>
              </a:rPr>
              <a:t>How to Wash Your Elephant</a:t>
            </a:r>
            <a:endParaRPr lang="en-GB" sz="3600" dirty="0">
              <a:latin typeface="Twinkl" pitchFamily="2" charset="0"/>
            </a:endParaRP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2291296"/>
            <a:ext cx="7559675" cy="1695437"/>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Which </a:t>
            </a:r>
            <a:r>
              <a:rPr lang="en-GB" sz="1600" b="1" dirty="0">
                <a:latin typeface="Twinkl" pitchFamily="50" charset="0"/>
              </a:rPr>
              <a:t>three</a:t>
            </a:r>
            <a:r>
              <a:rPr lang="en-GB" sz="1600" dirty="0">
                <a:latin typeface="Twinkl" pitchFamily="50" charset="0"/>
              </a:rPr>
              <a:t> of these items do you need to use to wash your elephant?</a:t>
            </a:r>
            <a:br>
              <a:rPr lang="en-GB" sz="1600" dirty="0">
                <a:latin typeface="Twinkl" pitchFamily="50" charset="0"/>
              </a:rPr>
            </a:br>
            <a:r>
              <a:rPr lang="en-GB" sz="1600" b="1" dirty="0">
                <a:latin typeface="Twinkl" pitchFamily="50" charset="0"/>
              </a:rPr>
              <a:t>Circle</a:t>
            </a:r>
            <a:r>
              <a:rPr lang="en-GB" sz="1600" dirty="0">
                <a:latin typeface="Twinkl" pitchFamily="50" charset="0"/>
              </a:rPr>
              <a:t> them.</a:t>
            </a:r>
          </a:p>
          <a:p>
            <a:pPr algn="ctr"/>
            <a:r>
              <a:rPr lang="en-GB" sz="1600" dirty="0">
                <a:latin typeface="Twinkl" pitchFamily="50" charset="0"/>
              </a:rPr>
              <a:t>scissors		ladders		newspaper</a:t>
            </a:r>
          </a:p>
          <a:p>
            <a:pPr algn="ctr"/>
            <a:endParaRPr lang="en-GB" sz="1600" dirty="0">
              <a:latin typeface="Twinkl" pitchFamily="50" charset="0"/>
            </a:endParaRPr>
          </a:p>
          <a:p>
            <a:pPr algn="ctr"/>
            <a:r>
              <a:rPr lang="en-GB" sz="1600" dirty="0">
                <a:latin typeface="Twinkl" pitchFamily="50" charset="0"/>
              </a:rPr>
              <a:t>sand paper	bar of soap	feather duster</a:t>
            </a:r>
          </a:p>
          <a:p>
            <a:pPr algn="ctr"/>
            <a:endParaRPr lang="en-GB" sz="1600" dirty="0">
              <a:latin typeface="Twinkl" pitchFamily="50" charset="0"/>
            </a:endParaRP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grpSp>
        <p:nvGrpSpPr>
          <p:cNvPr id="10" name="Group 9"/>
          <p:cNvGrpSpPr/>
          <p:nvPr/>
        </p:nvGrpSpPr>
        <p:grpSpPr>
          <a:xfrm>
            <a:off x="789973" y="4095497"/>
            <a:ext cx="7560526" cy="1299219"/>
            <a:chOff x="789973" y="1916777"/>
            <a:chExt cx="7560526" cy="1299219"/>
          </a:xfrm>
        </p:grpSpPr>
        <p:sp>
          <p:nvSpPr>
            <p:cNvPr id="26" name="Rectangle 25"/>
            <p:cNvSpPr/>
            <p:nvPr/>
          </p:nvSpPr>
          <p:spPr>
            <a:xfrm>
              <a:off x="789973" y="1916777"/>
              <a:ext cx="7559675" cy="3130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Equipment</a:t>
              </a:r>
            </a:p>
          </p:txBody>
        </p:sp>
        <p:sp>
          <p:nvSpPr>
            <p:cNvPr id="27" name="Rectangle 26"/>
            <p:cNvSpPr/>
            <p:nvPr/>
          </p:nvSpPr>
          <p:spPr>
            <a:xfrm>
              <a:off x="789973" y="2264710"/>
              <a:ext cx="3779837" cy="951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an extra long hosepipe (at least 10 metres)</a:t>
              </a:r>
            </a:p>
            <a:p>
              <a:r>
                <a:rPr lang="en-GB" sz="1200" dirty="0">
                  <a:solidFill>
                    <a:schemeClr val="tx1"/>
                  </a:solidFill>
                </a:rPr>
                <a:t>a set of step ladders</a:t>
              </a:r>
            </a:p>
            <a:p>
              <a:r>
                <a:rPr lang="en-GB" sz="1200" dirty="0">
                  <a:solidFill>
                    <a:schemeClr val="tx1"/>
                  </a:solidFill>
                </a:rPr>
                <a:t>a large sweeping brush with stiff bristles</a:t>
              </a:r>
            </a:p>
            <a:p>
              <a:r>
                <a:rPr lang="en-GB" sz="1200" dirty="0">
                  <a:solidFill>
                    <a:schemeClr val="tx1"/>
                  </a:solidFill>
                </a:rPr>
                <a:t>a bottle of elephant shampoo</a:t>
              </a:r>
            </a:p>
          </p:txBody>
        </p:sp>
        <p:sp>
          <p:nvSpPr>
            <p:cNvPr id="28" name="Rectangle 27"/>
            <p:cNvSpPr/>
            <p:nvPr/>
          </p:nvSpPr>
          <p:spPr>
            <a:xfrm>
              <a:off x="4570662" y="2264710"/>
              <a:ext cx="3779837" cy="951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a pair of elephant nail clippers</a:t>
              </a:r>
            </a:p>
            <a:p>
              <a:r>
                <a:rPr lang="en-GB" sz="1200" dirty="0">
                  <a:solidFill>
                    <a:schemeClr val="tx1"/>
                  </a:solidFill>
                </a:rPr>
                <a:t>a sheet of sand paper</a:t>
              </a:r>
            </a:p>
            <a:p>
              <a:r>
                <a:rPr lang="en-GB" sz="1200" dirty="0">
                  <a:solidFill>
                    <a:schemeClr val="tx1"/>
                  </a:solidFill>
                </a:rPr>
                <a:t>a feather duster</a:t>
              </a:r>
            </a:p>
          </p:txBody>
        </p:sp>
      </p:grpSp>
      <p:sp>
        <p:nvSpPr>
          <p:cNvPr id="2" name="Rectangle 1"/>
          <p:cNvSpPr/>
          <p:nvPr/>
        </p:nvSpPr>
        <p:spPr>
          <a:xfrm>
            <a:off x="792162" y="1843328"/>
            <a:ext cx="7559675" cy="369332"/>
          </a:xfrm>
          <a:prstGeom prst="rect">
            <a:avLst/>
          </a:prstGeom>
        </p:spPr>
        <p:txBody>
          <a:bodyPr wrap="square">
            <a:spAutoFit/>
          </a:bodyPr>
          <a:lstStyle/>
          <a:p>
            <a:pPr algn="ctr"/>
            <a:r>
              <a:rPr lang="en-GB" dirty="0">
                <a:latin typeface="Twinkl" pitchFamily="50" charset="0"/>
              </a:rPr>
              <a:t>Let’s answer the questions below together.</a:t>
            </a:r>
          </a:p>
        </p:txBody>
      </p:sp>
      <p:sp>
        <p:nvSpPr>
          <p:cNvPr id="8" name="Oval 7"/>
          <p:cNvSpPr/>
          <p:nvPr/>
        </p:nvSpPr>
        <p:spPr>
          <a:xfrm>
            <a:off x="3904735" y="2746477"/>
            <a:ext cx="1037968" cy="532183"/>
          </a:xfrm>
          <a:prstGeom prst="ellipse">
            <a:avLst/>
          </a:prstGeom>
          <a:noFill/>
          <a:ln w="38100">
            <a:solidFill>
              <a:srgbClr val="8D3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034745" y="3248176"/>
            <a:ext cx="1161535" cy="532183"/>
          </a:xfrm>
          <a:prstGeom prst="ellipse">
            <a:avLst/>
          </a:prstGeom>
          <a:noFill/>
          <a:ln w="38100">
            <a:solidFill>
              <a:srgbClr val="8D3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577015" y="3248176"/>
            <a:ext cx="1565190" cy="532183"/>
          </a:xfrm>
          <a:prstGeom prst="ellipse">
            <a:avLst/>
          </a:prstGeom>
          <a:noFill/>
          <a:ln w="38100">
            <a:solidFill>
              <a:srgbClr val="8D3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792163" y="4095497"/>
            <a:ext cx="7560526" cy="1299219"/>
            <a:chOff x="789973" y="4095497"/>
            <a:chExt cx="7560526" cy="1299219"/>
          </a:xfrm>
        </p:grpSpPr>
        <p:sp>
          <p:nvSpPr>
            <p:cNvPr id="19" name="Rectangle 18"/>
            <p:cNvSpPr/>
            <p:nvPr/>
          </p:nvSpPr>
          <p:spPr>
            <a:xfrm>
              <a:off x="789973" y="4095497"/>
              <a:ext cx="7559675" cy="3130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Equipment</a:t>
              </a:r>
            </a:p>
          </p:txBody>
        </p:sp>
        <p:sp>
          <p:nvSpPr>
            <p:cNvPr id="23" name="Rectangle 22"/>
            <p:cNvSpPr/>
            <p:nvPr/>
          </p:nvSpPr>
          <p:spPr>
            <a:xfrm>
              <a:off x="789973" y="4443430"/>
              <a:ext cx="3779837" cy="951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an extra long hosepipe (at least 10 metres)</a:t>
              </a:r>
            </a:p>
            <a:p>
              <a:r>
                <a:rPr lang="en-GB" sz="1200" b="1" dirty="0">
                  <a:solidFill>
                    <a:srgbClr val="8D358A"/>
                  </a:solidFill>
                </a:rPr>
                <a:t>a set of step ladders</a:t>
              </a:r>
            </a:p>
            <a:p>
              <a:r>
                <a:rPr lang="en-GB" sz="1200" dirty="0">
                  <a:solidFill>
                    <a:schemeClr val="tx1"/>
                  </a:solidFill>
                </a:rPr>
                <a:t>a large sweeping brush with stiff bristles</a:t>
              </a:r>
            </a:p>
            <a:p>
              <a:r>
                <a:rPr lang="en-GB" sz="1200" dirty="0">
                  <a:solidFill>
                    <a:schemeClr val="tx1"/>
                  </a:solidFill>
                </a:rPr>
                <a:t>a bottle of elephant shampoo</a:t>
              </a:r>
            </a:p>
          </p:txBody>
        </p:sp>
        <p:sp>
          <p:nvSpPr>
            <p:cNvPr id="25" name="Rectangle 24"/>
            <p:cNvSpPr/>
            <p:nvPr/>
          </p:nvSpPr>
          <p:spPr>
            <a:xfrm>
              <a:off x="4570662" y="4443430"/>
              <a:ext cx="3779837" cy="951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a pair of elephant nail clippers</a:t>
              </a:r>
            </a:p>
            <a:p>
              <a:r>
                <a:rPr lang="en-GB" sz="1200" b="1" dirty="0">
                  <a:solidFill>
                    <a:srgbClr val="8D358A"/>
                  </a:solidFill>
                </a:rPr>
                <a:t>a sheet of sand paper</a:t>
              </a:r>
            </a:p>
            <a:p>
              <a:r>
                <a:rPr lang="en-GB" sz="1200" b="1" dirty="0">
                  <a:solidFill>
                    <a:srgbClr val="8D358A"/>
                  </a:solidFill>
                </a:rPr>
                <a:t>a feather duster</a:t>
              </a:r>
            </a:p>
          </p:txBody>
        </p:sp>
      </p:grpSp>
    </p:spTree>
    <p:extLst>
      <p:ext uri="{BB962C8B-B14F-4D97-AF65-F5344CB8AC3E}">
        <p14:creationId xmlns:p14="http://schemas.microsoft.com/office/powerpoint/2010/main" val="6662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a:latin typeface="Twinkl" pitchFamily="2" charset="0"/>
              </a:rPr>
              <a:t>How to Wash Your Elephant</a:t>
            </a:r>
            <a:endParaRPr lang="en-GB" sz="3600" dirty="0">
              <a:latin typeface="Twinkl" pitchFamily="2" charset="0"/>
            </a:endParaRP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2265670"/>
            <a:ext cx="7559675"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Why do you think each instruction has a number?</a:t>
            </a: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sp>
        <p:nvSpPr>
          <p:cNvPr id="2" name="Rectangle 1"/>
          <p:cNvSpPr/>
          <p:nvPr/>
        </p:nvSpPr>
        <p:spPr>
          <a:xfrm>
            <a:off x="792162" y="1843328"/>
            <a:ext cx="7559675" cy="369332"/>
          </a:xfrm>
          <a:prstGeom prst="rect">
            <a:avLst/>
          </a:prstGeom>
        </p:spPr>
        <p:txBody>
          <a:bodyPr wrap="square">
            <a:spAutoFit/>
          </a:bodyPr>
          <a:lstStyle/>
          <a:p>
            <a:pPr algn="ctr"/>
            <a:r>
              <a:rPr lang="en-GB" dirty="0">
                <a:latin typeface="Twinkl" pitchFamily="50" charset="0"/>
              </a:rPr>
              <a:t>Let’s answer the questions below together.</a:t>
            </a:r>
          </a:p>
        </p:txBody>
      </p:sp>
      <p:sp>
        <p:nvSpPr>
          <p:cNvPr id="24" name="Rectangle 23"/>
          <p:cNvSpPr>
            <a:spLocks/>
          </p:cNvSpPr>
          <p:nvPr/>
        </p:nvSpPr>
        <p:spPr>
          <a:xfrm>
            <a:off x="792163" y="2783011"/>
            <a:ext cx="7559675" cy="710552"/>
          </a:xfrm>
          <a:prstGeom prst="rect">
            <a:avLst/>
          </a:prstGeom>
          <a:solidFill>
            <a:srgbClr val="EDE3F1"/>
          </a:solidFill>
        </p:spPr>
        <p:txBody>
          <a:bodyPr wrap="square" lIns="108000" tIns="108000" rIns="108000" bIns="108000" anchor="ctr" anchorCtr="0">
            <a:spAutoFit/>
          </a:bodyPr>
          <a:lstStyle/>
          <a:p>
            <a:r>
              <a:rPr lang="en-GB" sz="1600" dirty="0">
                <a:latin typeface="Twinkl" pitchFamily="50" charset="0"/>
              </a:rPr>
              <a:t>Each instruction has a number so that the reader knows in which order to follow the instructions.</a:t>
            </a:r>
          </a:p>
        </p:txBody>
      </p:sp>
      <p:sp>
        <p:nvSpPr>
          <p:cNvPr id="29" name="Rectangle 28"/>
          <p:cNvSpPr>
            <a:spLocks/>
          </p:cNvSpPr>
          <p:nvPr/>
        </p:nvSpPr>
        <p:spPr>
          <a:xfrm>
            <a:off x="789973" y="3546573"/>
            <a:ext cx="7559675" cy="2418712"/>
          </a:xfrm>
          <a:prstGeom prst="rect">
            <a:avLst/>
          </a:prstGeom>
          <a:solidFill>
            <a:schemeClr val="bg1"/>
          </a:solidFill>
        </p:spPr>
        <p:txBody>
          <a:bodyPr wrap="square" lIns="108000" tIns="108000" rIns="108000" bIns="108000" anchor="ctr" anchorCtr="0">
            <a:spAutoFit/>
          </a:bodyPr>
          <a:lstStyle/>
          <a:p>
            <a:r>
              <a:rPr lang="en-GB" sz="1100" b="1" dirty="0">
                <a:latin typeface="Twinkl" pitchFamily="50" charset="0"/>
              </a:rPr>
              <a:t>Method</a:t>
            </a:r>
          </a:p>
          <a:p>
            <a:pPr marL="342900" indent="-342900">
              <a:buFont typeface="+mj-lt"/>
              <a:buAutoNum type="arabicPeriod"/>
            </a:pPr>
            <a:r>
              <a:rPr lang="en-GB" sz="1100" dirty="0">
                <a:latin typeface="Twinkl" pitchFamily="50" charset="0"/>
              </a:rPr>
              <a:t>Firstly, prepare your elephant for their bathing session in an area with plenty of space. Make sure that your animal is calm, well-fed and content. It may help to tickle their tummies to relax them if they are nervous about getting wet. </a:t>
            </a:r>
          </a:p>
          <a:p>
            <a:pPr marL="342900" indent="-342900">
              <a:buFont typeface="+mj-lt"/>
              <a:buAutoNum type="arabicPeriod"/>
            </a:pPr>
            <a:endParaRPr lang="en-GB" sz="1100" dirty="0">
              <a:latin typeface="Twinkl" pitchFamily="50" charset="0"/>
            </a:endParaRPr>
          </a:p>
          <a:p>
            <a:pPr marL="342900" indent="-342900">
              <a:buFont typeface="+mj-lt"/>
              <a:buAutoNum type="arabicPeriod"/>
            </a:pPr>
            <a:r>
              <a:rPr lang="en-GB" sz="1100" dirty="0">
                <a:latin typeface="Twinkl" pitchFamily="50" charset="0"/>
              </a:rPr>
              <a:t>Next, prop up the step ladders beside your pet otherwise it is impossible to reach the top of their body. Climb the ladders carefully as you carry the hosepipe. Use lukewarm water to completely soak your elephant’s skin. </a:t>
            </a:r>
          </a:p>
          <a:p>
            <a:pPr marL="342900" indent="-342900">
              <a:buFont typeface="+mj-lt"/>
              <a:buAutoNum type="arabicPeriod"/>
            </a:pPr>
            <a:endParaRPr lang="en-GB" sz="1100" dirty="0">
              <a:latin typeface="Twinkl" pitchFamily="50" charset="0"/>
            </a:endParaRPr>
          </a:p>
          <a:p>
            <a:pPr marL="342900" indent="-342900">
              <a:buFont typeface="+mj-lt"/>
              <a:buAutoNum type="arabicPeriod"/>
            </a:pPr>
            <a:r>
              <a:rPr lang="en-GB" sz="1100" dirty="0">
                <a:latin typeface="Twinkl" pitchFamily="50" charset="0"/>
              </a:rPr>
              <a:t>After that, squeeze a whole bottle of elephant shampoo onto the animal’s back. Use the sweeping brush to reach up and scrub every part of their dirty skin. Start at their back and work downwards to their feet.</a:t>
            </a:r>
          </a:p>
          <a:p>
            <a:pPr marL="342900" indent="-342900">
              <a:buFont typeface="+mj-lt"/>
              <a:buAutoNum type="arabicPeriod"/>
            </a:pPr>
            <a:endParaRPr lang="en-GB" sz="1100" dirty="0">
              <a:latin typeface="Twinkl" pitchFamily="50" charset="0"/>
            </a:endParaRPr>
          </a:p>
          <a:p>
            <a:pPr marL="342900" indent="-342900">
              <a:buFont typeface="+mj-lt"/>
              <a:buAutoNum type="arabicPeriod"/>
            </a:pPr>
            <a:r>
              <a:rPr lang="en-GB" sz="1100" dirty="0">
                <a:latin typeface="Twinkl" pitchFamily="50" charset="0"/>
              </a:rPr>
              <a:t>Afterwards, rinse them off until all of the soap suds are gone. Be very careful not to let any of the shampoo drip into your pet’s eyes as the pain could cause them to suddenly charge at you.</a:t>
            </a:r>
          </a:p>
        </p:txBody>
      </p:sp>
      <p:sp>
        <p:nvSpPr>
          <p:cNvPr id="30" name="Rectangle 29"/>
          <p:cNvSpPr>
            <a:spLocks/>
          </p:cNvSpPr>
          <p:nvPr/>
        </p:nvSpPr>
        <p:spPr>
          <a:xfrm>
            <a:off x="798211" y="3546573"/>
            <a:ext cx="7559675" cy="2418712"/>
          </a:xfrm>
          <a:prstGeom prst="rect">
            <a:avLst/>
          </a:prstGeom>
          <a:solidFill>
            <a:schemeClr val="bg1"/>
          </a:solidFill>
        </p:spPr>
        <p:txBody>
          <a:bodyPr wrap="square" lIns="108000" tIns="108000" rIns="108000" bIns="108000" anchor="ctr" anchorCtr="0">
            <a:spAutoFit/>
          </a:bodyPr>
          <a:lstStyle/>
          <a:p>
            <a:r>
              <a:rPr lang="en-GB" sz="1100" b="1" dirty="0">
                <a:latin typeface="Twinkl" pitchFamily="50" charset="0"/>
              </a:rPr>
              <a:t>Method</a:t>
            </a:r>
          </a:p>
          <a:p>
            <a:pPr marL="342900" indent="-342900">
              <a:buClr>
                <a:srgbClr val="8D358A"/>
              </a:buClr>
              <a:buSzPct val="112000"/>
              <a:buFont typeface="+mj-lt"/>
              <a:buAutoNum type="arabicPeriod"/>
            </a:pPr>
            <a:r>
              <a:rPr lang="en-GB" sz="1100" dirty="0">
                <a:latin typeface="Twinkl" pitchFamily="50" charset="0"/>
              </a:rPr>
              <a:t>Firstly, prepare your elephant for their bathing session in an area with plenty of space. Make sure that your animal is calm, well-fed and content. It may help to tickle their tummies to relax them if they are nervous about getting wet. </a:t>
            </a:r>
          </a:p>
          <a:p>
            <a:pPr marL="342900" indent="-342900">
              <a:buClr>
                <a:srgbClr val="8D358A"/>
              </a:buClr>
              <a:buSzPct val="112000"/>
              <a:buFont typeface="+mj-lt"/>
              <a:buAutoNum type="arabicPeriod"/>
            </a:pPr>
            <a:endParaRPr lang="en-GB" sz="1100" dirty="0">
              <a:latin typeface="Twinkl" pitchFamily="50" charset="0"/>
            </a:endParaRPr>
          </a:p>
          <a:p>
            <a:pPr marL="342900" indent="-342900">
              <a:buClr>
                <a:srgbClr val="8D358A"/>
              </a:buClr>
              <a:buSzPct val="112000"/>
              <a:buFont typeface="+mj-lt"/>
              <a:buAutoNum type="arabicPeriod"/>
            </a:pPr>
            <a:r>
              <a:rPr lang="en-GB" sz="1100" dirty="0">
                <a:latin typeface="Twinkl" pitchFamily="50" charset="0"/>
              </a:rPr>
              <a:t>Next, prop up the step ladders beside your pet otherwise it is impossible to reach the top of their body. Climb the ladders carefully as you carry the hosepipe. Use lukewarm water to completely soak your elephant’s skin. </a:t>
            </a:r>
          </a:p>
          <a:p>
            <a:pPr marL="342900" indent="-342900">
              <a:buClr>
                <a:srgbClr val="8D358A"/>
              </a:buClr>
              <a:buSzPct val="112000"/>
              <a:buFont typeface="+mj-lt"/>
              <a:buAutoNum type="arabicPeriod"/>
            </a:pPr>
            <a:endParaRPr lang="en-GB" sz="1100" dirty="0">
              <a:latin typeface="Twinkl" pitchFamily="50" charset="0"/>
            </a:endParaRPr>
          </a:p>
          <a:p>
            <a:pPr marL="342900" indent="-342900">
              <a:buClr>
                <a:srgbClr val="8D358A"/>
              </a:buClr>
              <a:buSzPct val="112000"/>
              <a:buFont typeface="+mj-lt"/>
              <a:buAutoNum type="arabicPeriod"/>
            </a:pPr>
            <a:r>
              <a:rPr lang="en-GB" sz="1100" dirty="0">
                <a:latin typeface="Twinkl" pitchFamily="50" charset="0"/>
              </a:rPr>
              <a:t>After that, squeeze a whole bottle of elephant shampoo onto the animal’s back. Use the sweeping brush to reach up and scrub every part of their dirty skin. Start at their back and work downwards to their feet.</a:t>
            </a:r>
          </a:p>
          <a:p>
            <a:pPr marL="342900" indent="-342900">
              <a:buClr>
                <a:srgbClr val="8D358A"/>
              </a:buClr>
              <a:buSzPct val="112000"/>
              <a:buFont typeface="+mj-lt"/>
              <a:buAutoNum type="arabicPeriod"/>
            </a:pPr>
            <a:endParaRPr lang="en-GB" sz="1100" dirty="0">
              <a:latin typeface="Twinkl" pitchFamily="50" charset="0"/>
            </a:endParaRPr>
          </a:p>
          <a:p>
            <a:pPr marL="342900" indent="-342900">
              <a:buClr>
                <a:srgbClr val="8D358A"/>
              </a:buClr>
              <a:buSzPct val="112000"/>
              <a:buFont typeface="+mj-lt"/>
              <a:buAutoNum type="arabicPeriod"/>
            </a:pPr>
            <a:r>
              <a:rPr lang="en-GB" sz="1100" dirty="0">
                <a:latin typeface="Twinkl" pitchFamily="50" charset="0"/>
              </a:rPr>
              <a:t>Afterwards, rinse them off until all of the soap suds are gone. Be very careful not to let any of the shampoo drip into your pet’s eyes as the pain could cause them to suddenly charge at you.</a:t>
            </a:r>
          </a:p>
        </p:txBody>
      </p:sp>
    </p:spTree>
    <p:extLst>
      <p:ext uri="{BB962C8B-B14F-4D97-AF65-F5344CB8AC3E}">
        <p14:creationId xmlns:p14="http://schemas.microsoft.com/office/powerpoint/2010/main" val="26218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5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053030"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98710" y="604302"/>
            <a:ext cx="4156340"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5783"/>
            <a:ext cx="8220075" cy="994306"/>
          </a:xfrm>
        </p:spPr>
        <p:txBody>
          <a:bodyPr/>
          <a:lstStyle/>
          <a:p>
            <a:r>
              <a:rPr lang="en-GB" sz="3600">
                <a:latin typeface="Twinkl" pitchFamily="2" charset="0"/>
              </a:rPr>
              <a:t>How to Wash Your Elephant</a:t>
            </a:r>
            <a:endParaRPr lang="en-GB" sz="3600" dirty="0">
              <a:latin typeface="Twinkl" pitchFamily="2" charset="0"/>
            </a:endParaRP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3" y="2336446"/>
            <a:ext cx="7559675"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50" charset="0"/>
              </a:rPr>
              <a:t>What do you need to do so that you can reach the top of the elephant’s body?</a:t>
            </a:r>
          </a:p>
        </p:txBody>
      </p:sp>
      <p:sp>
        <p:nvSpPr>
          <p:cNvPr id="7" name="Rectangle 6"/>
          <p:cNvSpPr/>
          <p:nvPr/>
        </p:nvSpPr>
        <p:spPr>
          <a:xfrm>
            <a:off x="3829482" y="653344"/>
            <a:ext cx="4774769"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1c: Identify and explain the sequence of events.</a:t>
            </a:r>
          </a:p>
        </p:txBody>
      </p:sp>
      <p:sp>
        <p:nvSpPr>
          <p:cNvPr id="17" name="Rectangle 16"/>
          <p:cNvSpPr>
            <a:spLocks/>
          </p:cNvSpPr>
          <p:nvPr/>
        </p:nvSpPr>
        <p:spPr>
          <a:xfrm>
            <a:off x="792163" y="2888324"/>
            <a:ext cx="7559675" cy="710552"/>
          </a:xfrm>
          <a:prstGeom prst="rect">
            <a:avLst/>
          </a:prstGeom>
          <a:solidFill>
            <a:srgbClr val="EDE3F1"/>
          </a:solidFill>
        </p:spPr>
        <p:txBody>
          <a:bodyPr wrap="square" lIns="108000" tIns="108000" rIns="108000" bIns="108000" anchor="ctr" anchorCtr="0">
            <a:spAutoFit/>
          </a:bodyPr>
          <a:lstStyle/>
          <a:p>
            <a:r>
              <a:rPr lang="en-GB" sz="1600" dirty="0">
                <a:latin typeface="Twinkl" pitchFamily="50" charset="0"/>
              </a:rPr>
              <a:t>Before you can reach the top of the elephant’s body, you will need to </a:t>
            </a:r>
            <a:r>
              <a:rPr lang="en-GB" sz="1600" b="1" dirty="0">
                <a:latin typeface="Twinkl" pitchFamily="50" charset="0"/>
              </a:rPr>
              <a:t>prop up the step ladders</a:t>
            </a:r>
            <a:r>
              <a:rPr lang="en-GB" sz="1600" dirty="0">
                <a:latin typeface="Twinkl" pitchFamily="50" charset="0"/>
              </a:rPr>
              <a:t> beside it, otherwise it is impossible to reach.</a:t>
            </a:r>
          </a:p>
        </p:txBody>
      </p:sp>
      <p:sp>
        <p:nvSpPr>
          <p:cNvPr id="2" name="Rectangle 1"/>
          <p:cNvSpPr/>
          <p:nvPr/>
        </p:nvSpPr>
        <p:spPr>
          <a:xfrm>
            <a:off x="792162" y="1843328"/>
            <a:ext cx="7559675" cy="369332"/>
          </a:xfrm>
          <a:prstGeom prst="rect">
            <a:avLst/>
          </a:prstGeom>
        </p:spPr>
        <p:txBody>
          <a:bodyPr wrap="square">
            <a:spAutoFit/>
          </a:bodyPr>
          <a:lstStyle/>
          <a:p>
            <a:pPr algn="ctr"/>
            <a:r>
              <a:rPr lang="en-GB" dirty="0">
                <a:latin typeface="Twinkl" pitchFamily="50" charset="0"/>
              </a:rPr>
              <a:t>Let’s answer the questions below together.</a:t>
            </a:r>
          </a:p>
        </p:txBody>
      </p:sp>
      <p:sp>
        <p:nvSpPr>
          <p:cNvPr id="9" name="Rectangle 8"/>
          <p:cNvSpPr/>
          <p:nvPr/>
        </p:nvSpPr>
        <p:spPr>
          <a:xfrm>
            <a:off x="792163" y="3686423"/>
            <a:ext cx="7559674" cy="646331"/>
          </a:xfrm>
          <a:prstGeom prst="rect">
            <a:avLst/>
          </a:prstGeom>
          <a:solidFill>
            <a:schemeClr val="bg1"/>
          </a:solidFill>
        </p:spPr>
        <p:txBody>
          <a:bodyPr wrap="square">
            <a:spAutoFit/>
          </a:bodyPr>
          <a:lstStyle/>
          <a:p>
            <a:pPr marL="342900" indent="-342900">
              <a:buFont typeface="+mj-lt"/>
              <a:buAutoNum type="arabicPeriod" startAt="2"/>
            </a:pPr>
            <a:r>
              <a:rPr lang="en-GB" sz="1200" dirty="0">
                <a:latin typeface="Twinkl" pitchFamily="50" charset="0"/>
              </a:rPr>
              <a:t>Next, prop up the step ladders beside your pet otherwise it is impossible to reach the top of their</a:t>
            </a:r>
            <a:br>
              <a:rPr lang="en-GB" sz="1200" dirty="0">
                <a:latin typeface="Twinkl" pitchFamily="50" charset="0"/>
              </a:rPr>
            </a:br>
            <a:r>
              <a:rPr lang="en-GB" sz="1200" dirty="0">
                <a:latin typeface="Twinkl" pitchFamily="50" charset="0"/>
              </a:rPr>
              <a:t>body. Climb the ladders carefully as you carry the hosepipe. Use lukewarm water to completely soak your elephant’s skin. </a:t>
            </a:r>
          </a:p>
        </p:txBody>
      </p:sp>
      <p:sp>
        <p:nvSpPr>
          <p:cNvPr id="16" name="Rectangle 15"/>
          <p:cNvSpPr/>
          <p:nvPr/>
        </p:nvSpPr>
        <p:spPr>
          <a:xfrm>
            <a:off x="792163" y="3686423"/>
            <a:ext cx="7559674" cy="646331"/>
          </a:xfrm>
          <a:prstGeom prst="rect">
            <a:avLst/>
          </a:prstGeom>
          <a:solidFill>
            <a:schemeClr val="bg1"/>
          </a:solidFill>
        </p:spPr>
        <p:txBody>
          <a:bodyPr wrap="square">
            <a:spAutoFit/>
          </a:bodyPr>
          <a:lstStyle/>
          <a:p>
            <a:pPr marL="342900" indent="-342900">
              <a:buFont typeface="+mj-lt"/>
              <a:buAutoNum type="arabicPeriod" startAt="2"/>
            </a:pPr>
            <a:r>
              <a:rPr lang="en-GB" sz="1200" dirty="0">
                <a:latin typeface="Twinkl" pitchFamily="50" charset="0"/>
              </a:rPr>
              <a:t>Next, </a:t>
            </a:r>
            <a:r>
              <a:rPr lang="en-GB" sz="1200" b="1" dirty="0">
                <a:solidFill>
                  <a:srgbClr val="8D358A"/>
                </a:solidFill>
                <a:latin typeface="Twinkl" pitchFamily="50" charset="0"/>
              </a:rPr>
              <a:t>prop up the step ladders beside your pet otherwise it is impossible to reach the top of their body</a:t>
            </a:r>
            <a:r>
              <a:rPr lang="en-GB" sz="1200" dirty="0">
                <a:latin typeface="Twinkl" pitchFamily="50" charset="0"/>
              </a:rPr>
              <a:t>. Climb the ladders carefully as you carry the hosepipe. Use lukewarm water to completely soak your elephant’s skin. </a:t>
            </a:r>
          </a:p>
        </p:txBody>
      </p:sp>
    </p:spTree>
    <p:extLst>
      <p:ext uri="{BB962C8B-B14F-4D97-AF65-F5344CB8AC3E}">
        <p14:creationId xmlns:p14="http://schemas.microsoft.com/office/powerpoint/2010/main" val="19282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9" grpId="0" animBg="1"/>
      <p:bldP spid="1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273</TotalTime>
  <Words>2421</Words>
  <Application>Microsoft Office PowerPoint</Application>
  <PresentationFormat>On-screen Show (4:3)</PresentationFormat>
  <Paragraphs>208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Twinkl</vt:lpstr>
      <vt:lpstr>Tahoma</vt:lpstr>
      <vt:lpstr>Twinkl SemiBold</vt:lpstr>
      <vt:lpstr>Sassoon Infant Rg</vt:lpstr>
      <vt:lpstr>Calibri</vt:lpstr>
      <vt:lpstr>Arial</vt:lpstr>
      <vt:lpstr>Office Theme</vt:lpstr>
      <vt:lpstr>PowerPoint Presentation</vt:lpstr>
      <vt:lpstr>The Adverb Party Mix-Up</vt:lpstr>
      <vt:lpstr>The Adverb Party Mix-Up - Answers</vt:lpstr>
      <vt:lpstr>How to Wash Your Elephant</vt:lpstr>
      <vt:lpstr>How to Wash Your Elephant</vt:lpstr>
      <vt:lpstr>How to Wash Your Elephant</vt:lpstr>
      <vt:lpstr>How to Wash Your Elephant</vt:lpstr>
      <vt:lpstr>How to Wash Your Elephant</vt:lpstr>
      <vt:lpstr>How to Wash Your Elephant</vt:lpstr>
      <vt:lpstr>How to Wash Your Elephant</vt:lpstr>
      <vt:lpstr>PowerPoint Presentation</vt:lpstr>
      <vt:lpstr>PowerPoint Presentation</vt:lpstr>
      <vt:lpstr>The Capital Letter Criminal</vt:lpstr>
      <vt:lpstr>The Capital Letter Criminal - Answers</vt:lpstr>
      <vt:lpstr>The Witch’s Watch</vt:lpstr>
      <vt:lpstr>The Witch’s Watch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Sarah West</cp:lastModifiedBy>
  <cp:revision>49</cp:revision>
  <dcterms:created xsi:type="dcterms:W3CDTF">2017-03-15T10:41:38Z</dcterms:created>
  <dcterms:modified xsi:type="dcterms:W3CDTF">2020-05-22T12:14:38Z</dcterms:modified>
</cp:coreProperties>
</file>