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258" r:id="rId2"/>
    <p:sldId id="264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88" r:id="rId24"/>
    <p:sldId id="289" r:id="rId25"/>
    <p:sldId id="291" r:id="rId26"/>
    <p:sldId id="290" r:id="rId27"/>
    <p:sldId id="292" r:id="rId28"/>
    <p:sldId id="293" r:id="rId29"/>
    <p:sldId id="294" r:id="rId30"/>
    <p:sldId id="295" r:id="rId31"/>
    <p:sldId id="267" r:id="rId32"/>
  </p:sldIdLst>
  <p:sldSz cx="9144000" cy="6858000" type="screen4x3"/>
  <p:notesSz cx="6858000" cy="9144000"/>
  <p:embeddedFontLst>
    <p:embeddedFont>
      <p:font typeface="Sassoon Infant Rg" panose="02000503030000020003" pitchFamily="50" charset="0"/>
      <p:regular r:id="rId35"/>
      <p:bold r:id="rId36"/>
    </p:embeddedFont>
    <p:embeddedFont>
      <p:font typeface="Twinkl SemiBold" pitchFamily="2" charset="0"/>
      <p:bold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Twinkl" pitchFamily="2" charset="0"/>
      <p:regular r:id="rId42"/>
      <p:bold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inkl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0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5420">
          <p15:clr>
            <a:srgbClr val="A4A3A4"/>
          </p15:clr>
        </p15:guide>
        <p15:guide id="6" orient="horz" pos="346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82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A52"/>
    <a:srgbClr val="CE967B"/>
    <a:srgbClr val="FFFFFF"/>
    <a:srgbClr val="C53232"/>
    <a:srgbClr val="F34F50"/>
    <a:srgbClr val="F2F2F2"/>
    <a:srgbClr val="FEF4EE"/>
    <a:srgbClr val="DE1E5A"/>
    <a:srgbClr val="18A0DB"/>
    <a:srgbClr val="BC01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1" autoAdjust="0"/>
    <p:restoredTop sz="94660"/>
  </p:normalViewPr>
  <p:slideViewPr>
    <p:cSldViewPr snapToGrid="0" showGuides="1">
      <p:cViewPr varScale="1">
        <p:scale>
          <a:sx n="113" d="100"/>
          <a:sy n="113" d="100"/>
        </p:scale>
        <p:origin x="1476" y="10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42" Type="http://schemas.openxmlformats.org/officeDocument/2006/relationships/font" Target="fonts/font8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4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89AE124-20F3-4285-8C58-1F42962FDDBB}" type="datetimeFigureOut">
              <a:rPr lang="en-GB"/>
              <a:pPr>
                <a:defRPr/>
              </a:pPr>
              <a:t>12/03/2020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7B57707-18B0-4C02-A94B-5ADA73F485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342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B01D82E-4773-440F-8A5D-C0BB5BBF55DF}" type="datetimeFigureOut">
              <a:rPr lang="en-GB"/>
              <a:pPr>
                <a:defRPr/>
              </a:pPr>
              <a:t>12/03/2020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F48C342-E743-4677-B1FF-03A90C2DB3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872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D14CAE-6F53-4C70-B725-F932989DF8E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83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AFE5A3-98CC-4EFA-BFDF-51CE361F81D4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466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12BD4A9-0A3F-46B4-8509-5B2DD8348C49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458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3203C2D-A059-436F-AFDF-0BEA9923E510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8871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3E26FA-46A9-467B-81CD-273EF4786E5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733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C0021F-EDB5-4F76-AE70-768AB34E561A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858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7E71E7-5813-41EC-9D1F-44E42EEA86C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048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6C2A6B-91CF-4C50-B0F5-240AB8E7B63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2488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0FAFC52-8086-4108-A964-F31939FA8B6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3704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39338EC-AA5D-4761-AF5A-7898EC3DF01A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61652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178276-64C2-4550-AEBD-19AE16F35601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9418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CF67ED2-43E4-4A9E-B05E-4E006313205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9976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060ACC7-E207-4AD0-832F-CA2021EE1522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9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2E4FCF-54C0-4452-8917-DB03769991DE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94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2306458-3983-466A-BAFB-C59D8A1AF8AC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0656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648D197-7250-4C49-80FA-898557E23B4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36717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A9AE8B-2472-4A95-9F7C-B384A61BA357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2848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0A2A9C-8C08-4FDE-B424-A28399568A4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829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A322ECA-F2FF-4F5A-87C5-17118E54FBB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41989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8A5F91-8803-4C85-AF81-D296E3BB1A1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24561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B37347A-70FB-496A-A815-BBF86FEFA40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153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8493B4-D824-455C-9708-EBCA0D980DBF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384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88EFF46-300B-4FE1-9B15-76337B3F247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3523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88292EF-969C-4BEB-A56D-870E92F32735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61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AA778D-7AAF-46EF-8AF9-94279EF39EC3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5842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A41291-7521-4F47-A091-60F49A464686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346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ED26BB-C716-4A4E-89BF-76486627B020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90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4C0463-4BAE-4AA1-8D06-447001F747D8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69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winkl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itchFamily="2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65A6AB-AB9D-4CB3-B764-1AC8264E740D}" type="slidenum">
              <a:rPr lang="en-GB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255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411061" y="408643"/>
            <a:ext cx="4160939" cy="713064"/>
          </a:xfrm>
          <a:prstGeom prst="rect">
            <a:avLst/>
          </a:prstGeom>
          <a:solidFill>
            <a:srgbClr val="F88A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02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pic>
        <p:nvPicPr>
          <p:cNvPr id="3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438" y="5734050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45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7102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50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0710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3288" y="6196013"/>
            <a:ext cx="5762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1513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rgbClr val="1C1C1C"/>
          </a:solidFill>
          <a:latin typeface="Twinkl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Sassoon Infant Rg" panose="02000503030000020003" pitchFamily="5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Tally Chart</a:t>
            </a:r>
          </a:p>
        </p:txBody>
      </p:sp>
      <p:sp>
        <p:nvSpPr>
          <p:cNvPr id="2560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This tally chart shows the different colours in a bag of sweets. Fill in the missing boxes: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527175" y="2416175"/>
          <a:ext cx="6424613" cy="301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538">
                  <a:extLst>
                    <a:ext uri="{9D8B030D-6E8A-4147-A177-3AD203B41FA5}"/>
                  </a:extLst>
                </a:gridCol>
                <a:gridCol w="2141538">
                  <a:extLst>
                    <a:ext uri="{9D8B030D-6E8A-4147-A177-3AD203B41FA5}"/>
                  </a:extLst>
                </a:gridCol>
                <a:gridCol w="2141538">
                  <a:extLst>
                    <a:ext uri="{9D8B030D-6E8A-4147-A177-3AD203B41FA5}"/>
                  </a:extLst>
                </a:gridCol>
              </a:tblGrid>
              <a:tr h="49122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Tally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Number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9122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red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84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green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84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orange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||||  ||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84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yellow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84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purple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|||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 flipV="1">
            <a:off x="4373563" y="4025900"/>
            <a:ext cx="365125" cy="255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1527175" y="2416175"/>
          <a:ext cx="6424613" cy="30162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1538">
                  <a:extLst>
                    <a:ext uri="{9D8B030D-6E8A-4147-A177-3AD203B41FA5}"/>
                  </a:extLst>
                </a:gridCol>
                <a:gridCol w="2141538">
                  <a:extLst>
                    <a:ext uri="{9D8B030D-6E8A-4147-A177-3AD203B41FA5}"/>
                  </a:extLst>
                </a:gridCol>
                <a:gridCol w="2141538">
                  <a:extLst>
                    <a:ext uri="{9D8B030D-6E8A-4147-A177-3AD203B41FA5}"/>
                  </a:extLst>
                </a:gridCol>
              </a:tblGrid>
              <a:tr h="49122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Tally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Number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491229"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red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  <a:latin typeface="+mn-lt"/>
                        </a:rPr>
                        <a:t>||||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84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green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  <a:latin typeface="+mn-lt"/>
                        </a:rPr>
                        <a:t>||||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84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orange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||||  ||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84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yellow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  <a:latin typeface="+mn-lt"/>
                        </a:rPr>
                        <a:t>|||| |||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08448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purple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|||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solidFill>
                            <a:srgbClr val="C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1450" marR="91450" marT="45733" marB="45733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4395788" y="4008438"/>
            <a:ext cx="342900" cy="2571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4560888" y="3562350"/>
            <a:ext cx="357187" cy="188913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83088" y="4583113"/>
            <a:ext cx="355600" cy="1873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/>
          <p:cNvSpPr/>
          <p:nvPr/>
        </p:nvSpPr>
        <p:spPr>
          <a:xfrm>
            <a:off x="4205288" y="1354138"/>
            <a:ext cx="2193925" cy="241776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Tally Chart</a:t>
            </a:r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771525" y="1217613"/>
            <a:ext cx="2833688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Which bag shows the sweets in the tally chart?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27075" y="1949450"/>
          <a:ext cx="2906713" cy="196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114">
                  <a:extLst>
                    <a:ext uri="{9D8B030D-6E8A-4147-A177-3AD203B41FA5}"/>
                  </a:extLst>
                </a:gridCol>
                <a:gridCol w="930995">
                  <a:extLst>
                    <a:ext uri="{9D8B030D-6E8A-4147-A177-3AD203B41FA5}"/>
                  </a:extLst>
                </a:gridCol>
                <a:gridCol w="905604">
                  <a:extLst>
                    <a:ext uri="{9D8B030D-6E8A-4147-A177-3AD203B41FA5}"/>
                  </a:extLst>
                </a:gridCol>
              </a:tblGrid>
              <a:tr h="32007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L="59566" marR="59566" marT="29798" marB="29798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Tally</a:t>
                      </a:r>
                    </a:p>
                  </a:txBody>
                  <a:tcPr marL="59566" marR="59566" marT="29798" marB="29798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Number</a:t>
                      </a:r>
                    </a:p>
                  </a:txBody>
                  <a:tcPr marL="59566" marR="59566" marT="29798" marB="29798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0075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latin typeface="Twinkl" pitchFamily="50" charset="0"/>
                        </a:rPr>
                        <a:t>Red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||||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4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12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Twinkl" pitchFamily="50" charset="0"/>
                        </a:rPr>
                        <a:t>Green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||||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5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12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Twinkl" pitchFamily="50" charset="0"/>
                        </a:rPr>
                        <a:t>Orange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||||  ||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7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12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Twinkl" pitchFamily="50" charset="0"/>
                        </a:rPr>
                        <a:t>Yellow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||||  |||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8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12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Twinkl" pitchFamily="50" charset="0"/>
                        </a:rPr>
                        <a:t>Purple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|||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3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>
          <a:xfrm flipV="1">
            <a:off x="2124075" y="2660650"/>
            <a:ext cx="296863" cy="18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981200" y="3008313"/>
            <a:ext cx="298450" cy="179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51038" y="3330575"/>
            <a:ext cx="298450" cy="18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688" name="Group 55"/>
          <p:cNvGrpSpPr>
            <a:grpSpLocks/>
          </p:cNvGrpSpPr>
          <p:nvPr/>
        </p:nvGrpSpPr>
        <p:grpSpPr bwMode="auto">
          <a:xfrm>
            <a:off x="4403725" y="1379538"/>
            <a:ext cx="1817688" cy="2351087"/>
            <a:chOff x="3920063" y="1484968"/>
            <a:chExt cx="1818041" cy="2350915"/>
          </a:xfrm>
        </p:grpSpPr>
        <p:pic>
          <p:nvPicPr>
            <p:cNvPr id="27780" name="Picture 5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0063" y="1484968"/>
              <a:ext cx="1818041" cy="235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Oval 24"/>
            <p:cNvSpPr/>
            <p:nvPr/>
          </p:nvSpPr>
          <p:spPr>
            <a:xfrm>
              <a:off x="4953727" y="1762760"/>
              <a:ext cx="185773" cy="1857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7" name="Oval 56"/>
            <p:cNvSpPr/>
            <p:nvPr/>
          </p:nvSpPr>
          <p:spPr>
            <a:xfrm>
              <a:off x="4444040" y="2473908"/>
              <a:ext cx="187361" cy="1857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8" name="Oval 57"/>
            <p:cNvSpPr/>
            <p:nvPr/>
          </p:nvSpPr>
          <p:spPr>
            <a:xfrm>
              <a:off x="5104568" y="3000919"/>
              <a:ext cx="187361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9" name="Oval 58"/>
            <p:cNvSpPr/>
            <p:nvPr/>
          </p:nvSpPr>
          <p:spPr>
            <a:xfrm>
              <a:off x="5283991" y="2313582"/>
              <a:ext cx="185773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0" name="Oval 59"/>
            <p:cNvSpPr/>
            <p:nvPr/>
          </p:nvSpPr>
          <p:spPr>
            <a:xfrm>
              <a:off x="4380527" y="1873877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1" name="Oval 60"/>
            <p:cNvSpPr/>
            <p:nvPr/>
          </p:nvSpPr>
          <p:spPr>
            <a:xfrm>
              <a:off x="5377671" y="1888164"/>
              <a:ext cx="185774" cy="1857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2" name="Oval 61"/>
            <p:cNvSpPr/>
            <p:nvPr/>
          </p:nvSpPr>
          <p:spPr>
            <a:xfrm>
              <a:off x="4686975" y="3188230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4170937" y="3091400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4828289" y="2727889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4915619" y="2186592"/>
              <a:ext cx="185773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5384022" y="2767574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4109013" y="2186592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4442452" y="2894565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5384022" y="3256488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3996278" y="3335858"/>
              <a:ext cx="185774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4089959" y="2704079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4623463" y="2010392"/>
              <a:ext cx="187361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5155378" y="2600898"/>
              <a:ext cx="187361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5010888" y="3281887"/>
              <a:ext cx="187361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4207457" y="2462796"/>
              <a:ext cx="185773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4064554" y="1834192"/>
              <a:ext cx="187361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7" name="Oval 76"/>
            <p:cNvSpPr/>
            <p:nvPr/>
          </p:nvSpPr>
          <p:spPr>
            <a:xfrm>
              <a:off x="5295105" y="1683390"/>
              <a:ext cx="187361" cy="1857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8" name="Oval 77"/>
            <p:cNvSpPr/>
            <p:nvPr/>
          </p:nvSpPr>
          <p:spPr>
            <a:xfrm>
              <a:off x="5479291" y="2527879"/>
              <a:ext cx="185774" cy="1857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5136324" y="2053251"/>
              <a:ext cx="185774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0" name="Oval 79"/>
            <p:cNvSpPr/>
            <p:nvPr/>
          </p:nvSpPr>
          <p:spPr>
            <a:xfrm>
              <a:off x="4774304" y="2462796"/>
              <a:ext cx="187361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1" name="Oval 80"/>
            <p:cNvSpPr/>
            <p:nvPr/>
          </p:nvSpPr>
          <p:spPr>
            <a:xfrm>
              <a:off x="4385291" y="2158019"/>
              <a:ext cx="187361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2" name="Oval 81"/>
            <p:cNvSpPr/>
            <p:nvPr/>
          </p:nvSpPr>
          <p:spPr>
            <a:xfrm>
              <a:off x="4459918" y="3234265"/>
              <a:ext cx="187361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7689" name="Group 25"/>
          <p:cNvGrpSpPr>
            <a:grpSpLocks/>
          </p:cNvGrpSpPr>
          <p:nvPr/>
        </p:nvGrpSpPr>
        <p:grpSpPr bwMode="auto">
          <a:xfrm>
            <a:off x="6556375" y="1139825"/>
            <a:ext cx="1817688" cy="2351088"/>
            <a:chOff x="5935526" y="1436759"/>
            <a:chExt cx="1818041" cy="2350915"/>
          </a:xfrm>
        </p:grpSpPr>
        <p:pic>
          <p:nvPicPr>
            <p:cNvPr id="27750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5526" y="1436759"/>
              <a:ext cx="1818041" cy="235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" name="Oval 82"/>
            <p:cNvSpPr/>
            <p:nvPr/>
          </p:nvSpPr>
          <p:spPr>
            <a:xfrm>
              <a:off x="6172110" y="1866940"/>
              <a:ext cx="187361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4" name="Oval 83"/>
            <p:cNvSpPr/>
            <p:nvPr/>
          </p:nvSpPr>
          <p:spPr>
            <a:xfrm>
              <a:off x="7194658" y="2463796"/>
              <a:ext cx="187361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5" name="Oval 84"/>
            <p:cNvSpPr/>
            <p:nvPr/>
          </p:nvSpPr>
          <p:spPr>
            <a:xfrm>
              <a:off x="7008884" y="2905089"/>
              <a:ext cx="185774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6" name="Oval 85"/>
            <p:cNvSpPr/>
            <p:nvPr/>
          </p:nvSpPr>
          <p:spPr>
            <a:xfrm>
              <a:off x="7008884" y="2020916"/>
              <a:ext cx="185774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7" name="Oval 86"/>
            <p:cNvSpPr/>
            <p:nvPr/>
          </p:nvSpPr>
          <p:spPr>
            <a:xfrm>
              <a:off x="6087956" y="3163832"/>
              <a:ext cx="187361" cy="1857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8" name="Oval 87"/>
            <p:cNvSpPr/>
            <p:nvPr/>
          </p:nvSpPr>
          <p:spPr>
            <a:xfrm>
              <a:off x="7331210" y="3141609"/>
              <a:ext cx="187361" cy="1857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89" name="Oval 88"/>
            <p:cNvSpPr/>
            <p:nvPr/>
          </p:nvSpPr>
          <p:spPr>
            <a:xfrm>
              <a:off x="7382020" y="1724076"/>
              <a:ext cx="187361" cy="1857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0" name="Oval 89"/>
            <p:cNvSpPr/>
            <p:nvPr/>
          </p:nvSpPr>
          <p:spPr>
            <a:xfrm>
              <a:off x="6602405" y="2506655"/>
              <a:ext cx="185774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1" name="Oval 90"/>
            <p:cNvSpPr/>
            <p:nvPr/>
          </p:nvSpPr>
          <p:spPr>
            <a:xfrm>
              <a:off x="6554771" y="1841542"/>
              <a:ext cx="185774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2" name="Oval 91"/>
            <p:cNvSpPr/>
            <p:nvPr/>
          </p:nvSpPr>
          <p:spPr>
            <a:xfrm>
              <a:off x="6786591" y="2239975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3" name="Oval 92"/>
            <p:cNvSpPr/>
            <p:nvPr/>
          </p:nvSpPr>
          <p:spPr>
            <a:xfrm>
              <a:off x="7366142" y="1952659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4" name="Oval 93"/>
            <p:cNvSpPr/>
            <p:nvPr/>
          </p:nvSpPr>
          <p:spPr>
            <a:xfrm>
              <a:off x="7166078" y="1687566"/>
              <a:ext cx="187361" cy="1857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5" name="Oval 94"/>
            <p:cNvSpPr/>
            <p:nvPr/>
          </p:nvSpPr>
          <p:spPr>
            <a:xfrm>
              <a:off x="6519839" y="2143145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6" name="Oval 95"/>
            <p:cNvSpPr/>
            <p:nvPr/>
          </p:nvSpPr>
          <p:spPr>
            <a:xfrm>
              <a:off x="6797706" y="3240026"/>
              <a:ext cx="185773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7" name="Oval 96"/>
            <p:cNvSpPr/>
            <p:nvPr/>
          </p:nvSpPr>
          <p:spPr>
            <a:xfrm>
              <a:off x="6110185" y="2768574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8" name="Oval 97"/>
            <p:cNvSpPr/>
            <p:nvPr/>
          </p:nvSpPr>
          <p:spPr>
            <a:xfrm>
              <a:off x="7423303" y="2841594"/>
              <a:ext cx="187361" cy="18572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99" name="Oval 98"/>
            <p:cNvSpPr/>
            <p:nvPr/>
          </p:nvSpPr>
          <p:spPr>
            <a:xfrm>
              <a:off x="6311837" y="2433636"/>
              <a:ext cx="185773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0" name="Oval 99"/>
            <p:cNvSpPr/>
            <p:nvPr/>
          </p:nvSpPr>
          <p:spPr>
            <a:xfrm>
              <a:off x="7337561" y="2270136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1" name="Oval 100"/>
            <p:cNvSpPr/>
            <p:nvPr/>
          </p:nvSpPr>
          <p:spPr>
            <a:xfrm>
              <a:off x="6472205" y="3193993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6727843" y="1720901"/>
              <a:ext cx="187361" cy="1857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3" name="Oval 102"/>
            <p:cNvSpPr/>
            <p:nvPr/>
          </p:nvSpPr>
          <p:spPr>
            <a:xfrm>
              <a:off x="6410281" y="2819370"/>
              <a:ext cx="187361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4" name="Oval 103"/>
            <p:cNvSpPr/>
            <p:nvPr/>
          </p:nvSpPr>
          <p:spPr>
            <a:xfrm>
              <a:off x="7485227" y="2514593"/>
              <a:ext cx="187361" cy="18572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5" name="Oval 104"/>
            <p:cNvSpPr/>
            <p:nvPr/>
          </p:nvSpPr>
          <p:spPr>
            <a:xfrm>
              <a:off x="6235622" y="2174893"/>
              <a:ext cx="185773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6" name="Oval 105"/>
            <p:cNvSpPr/>
            <p:nvPr/>
          </p:nvSpPr>
          <p:spPr>
            <a:xfrm>
              <a:off x="6797706" y="1954246"/>
              <a:ext cx="185773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7" name="Oval 106"/>
            <p:cNvSpPr/>
            <p:nvPr/>
          </p:nvSpPr>
          <p:spPr>
            <a:xfrm>
              <a:off x="7072397" y="3193993"/>
              <a:ext cx="187361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8" name="Oval 107"/>
            <p:cNvSpPr/>
            <p:nvPr/>
          </p:nvSpPr>
          <p:spPr>
            <a:xfrm>
              <a:off x="6950136" y="2519354"/>
              <a:ext cx="187361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9" name="Oval 108"/>
            <p:cNvSpPr/>
            <p:nvPr/>
          </p:nvSpPr>
          <p:spPr>
            <a:xfrm>
              <a:off x="6794531" y="2844768"/>
              <a:ext cx="187361" cy="18572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0" name="Oval 109"/>
            <p:cNvSpPr/>
            <p:nvPr/>
          </p:nvSpPr>
          <p:spPr>
            <a:xfrm>
              <a:off x="7242293" y="2700316"/>
              <a:ext cx="187361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1" name="Oval 110"/>
            <p:cNvSpPr/>
            <p:nvPr/>
          </p:nvSpPr>
          <p:spPr>
            <a:xfrm>
              <a:off x="7118444" y="2262198"/>
              <a:ext cx="187361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7690" name="Group 25600"/>
          <p:cNvGrpSpPr>
            <a:grpSpLocks/>
          </p:cNvGrpSpPr>
          <p:nvPr/>
        </p:nvGrpSpPr>
        <p:grpSpPr bwMode="auto">
          <a:xfrm>
            <a:off x="3616325" y="3897313"/>
            <a:ext cx="1817688" cy="2351087"/>
            <a:chOff x="3473178" y="3964160"/>
            <a:chExt cx="1818041" cy="2350915"/>
          </a:xfrm>
        </p:grpSpPr>
        <p:pic>
          <p:nvPicPr>
            <p:cNvPr id="27722" name="Picture 5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3178" y="3964160"/>
              <a:ext cx="1818041" cy="235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" name="Oval 111"/>
            <p:cNvSpPr/>
            <p:nvPr/>
          </p:nvSpPr>
          <p:spPr>
            <a:xfrm>
              <a:off x="4914908" y="4221316"/>
              <a:ext cx="187361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3" name="Oval 112"/>
            <p:cNvSpPr/>
            <p:nvPr/>
          </p:nvSpPr>
          <p:spPr>
            <a:xfrm>
              <a:off x="4024148" y="4868969"/>
              <a:ext cx="185773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4" name="Oval 113"/>
            <p:cNvSpPr/>
            <p:nvPr/>
          </p:nvSpPr>
          <p:spPr>
            <a:xfrm>
              <a:off x="4908557" y="5405505"/>
              <a:ext cx="185774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5" name="Oval 114"/>
            <p:cNvSpPr/>
            <p:nvPr/>
          </p:nvSpPr>
          <p:spPr>
            <a:xfrm>
              <a:off x="4754540" y="4853095"/>
              <a:ext cx="187361" cy="185723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6" name="Oval 115"/>
            <p:cNvSpPr/>
            <p:nvPr/>
          </p:nvSpPr>
          <p:spPr>
            <a:xfrm>
              <a:off x="4016208" y="5695995"/>
              <a:ext cx="187361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7" name="Oval 116"/>
            <p:cNvSpPr/>
            <p:nvPr/>
          </p:nvSpPr>
          <p:spPr>
            <a:xfrm>
              <a:off x="3633547" y="4165757"/>
              <a:ext cx="187361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4186104" y="4437200"/>
              <a:ext cx="187361" cy="1857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9" name="Oval 118"/>
            <p:cNvSpPr/>
            <p:nvPr/>
          </p:nvSpPr>
          <p:spPr>
            <a:xfrm>
              <a:off x="5016528" y="4572128"/>
              <a:ext cx="185774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0" name="Oval 119"/>
            <p:cNvSpPr/>
            <p:nvPr/>
          </p:nvSpPr>
          <p:spPr>
            <a:xfrm>
              <a:off x="4367115" y="5154698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1" name="Oval 120"/>
            <p:cNvSpPr/>
            <p:nvPr/>
          </p:nvSpPr>
          <p:spPr>
            <a:xfrm>
              <a:off x="3739930" y="5592816"/>
              <a:ext cx="185774" cy="18572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2" name="Oval 121"/>
            <p:cNvSpPr/>
            <p:nvPr/>
          </p:nvSpPr>
          <p:spPr>
            <a:xfrm>
              <a:off x="3955872" y="5294388"/>
              <a:ext cx="185774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3" name="Oval 122"/>
            <p:cNvSpPr/>
            <p:nvPr/>
          </p:nvSpPr>
          <p:spPr>
            <a:xfrm>
              <a:off x="4624340" y="4199093"/>
              <a:ext cx="185773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4" name="Oval 123"/>
            <p:cNvSpPr/>
            <p:nvPr/>
          </p:nvSpPr>
          <p:spPr>
            <a:xfrm>
              <a:off x="4594171" y="5778539"/>
              <a:ext cx="185774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2568" y="4626099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6" name="Oval 125"/>
            <p:cNvSpPr/>
            <p:nvPr/>
          </p:nvSpPr>
          <p:spPr>
            <a:xfrm>
              <a:off x="4989535" y="5154698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7" name="Oval 126"/>
            <p:cNvSpPr/>
            <p:nvPr/>
          </p:nvSpPr>
          <p:spPr>
            <a:xfrm>
              <a:off x="4625927" y="4581652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8" name="Oval 127"/>
            <p:cNvSpPr/>
            <p:nvPr/>
          </p:nvSpPr>
          <p:spPr>
            <a:xfrm>
              <a:off x="3604967" y="5859496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29" name="Oval 128"/>
            <p:cNvSpPr/>
            <p:nvPr/>
          </p:nvSpPr>
          <p:spPr>
            <a:xfrm>
              <a:off x="4392520" y="4813410"/>
              <a:ext cx="185773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0" name="Oval 129"/>
            <p:cNvSpPr/>
            <p:nvPr/>
          </p:nvSpPr>
          <p:spPr>
            <a:xfrm>
              <a:off x="4914908" y="5794413"/>
              <a:ext cx="187361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1" name="Oval 130"/>
            <p:cNvSpPr/>
            <p:nvPr/>
          </p:nvSpPr>
          <p:spPr>
            <a:xfrm>
              <a:off x="3981277" y="4286398"/>
              <a:ext cx="187361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2" name="Oval 131"/>
            <p:cNvSpPr/>
            <p:nvPr/>
          </p:nvSpPr>
          <p:spPr>
            <a:xfrm>
              <a:off x="4397282" y="5478524"/>
              <a:ext cx="187361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3" name="Oval 132"/>
            <p:cNvSpPr/>
            <p:nvPr/>
          </p:nvSpPr>
          <p:spPr>
            <a:xfrm>
              <a:off x="4340121" y="4140359"/>
              <a:ext cx="187361" cy="1857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4" name="Oval 133"/>
            <p:cNvSpPr/>
            <p:nvPr/>
          </p:nvSpPr>
          <p:spPr>
            <a:xfrm>
              <a:off x="3805030" y="4672133"/>
              <a:ext cx="187361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5" name="Oval 134"/>
            <p:cNvSpPr/>
            <p:nvPr/>
          </p:nvSpPr>
          <p:spPr>
            <a:xfrm>
              <a:off x="4292487" y="5789651"/>
              <a:ext cx="185774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6" name="Oval 135"/>
            <p:cNvSpPr/>
            <p:nvPr/>
          </p:nvSpPr>
          <p:spPr>
            <a:xfrm>
              <a:off x="3604967" y="4919765"/>
              <a:ext cx="187361" cy="1857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7" name="Oval 136"/>
            <p:cNvSpPr/>
            <p:nvPr/>
          </p:nvSpPr>
          <p:spPr>
            <a:xfrm>
              <a:off x="3695471" y="5238829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38" name="Oval 137"/>
            <p:cNvSpPr/>
            <p:nvPr/>
          </p:nvSpPr>
          <p:spPr>
            <a:xfrm>
              <a:off x="4624340" y="5197557"/>
              <a:ext cx="185773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grpSp>
        <p:nvGrpSpPr>
          <p:cNvPr id="27691" name="Group 25599"/>
          <p:cNvGrpSpPr>
            <a:grpSpLocks/>
          </p:cNvGrpSpPr>
          <p:nvPr/>
        </p:nvGrpSpPr>
        <p:grpSpPr bwMode="auto">
          <a:xfrm>
            <a:off x="5600700" y="3797300"/>
            <a:ext cx="1817688" cy="2351088"/>
            <a:chOff x="5431379" y="3947424"/>
            <a:chExt cx="1818041" cy="2350915"/>
          </a:xfrm>
        </p:grpSpPr>
        <p:pic>
          <p:nvPicPr>
            <p:cNvPr id="27692" name="Picture 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379" y="3947424"/>
              <a:ext cx="1818041" cy="2350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9" name="Oval 138"/>
            <p:cNvSpPr/>
            <p:nvPr/>
          </p:nvSpPr>
          <p:spPr>
            <a:xfrm>
              <a:off x="5774346" y="4458561"/>
              <a:ext cx="187361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0" name="Oval 139"/>
            <p:cNvSpPr/>
            <p:nvPr/>
          </p:nvSpPr>
          <p:spPr>
            <a:xfrm>
              <a:off x="6803245" y="4258551"/>
              <a:ext cx="187361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1" name="Oval 140"/>
            <p:cNvSpPr/>
            <p:nvPr/>
          </p:nvSpPr>
          <p:spPr>
            <a:xfrm>
              <a:off x="6565074" y="5145899"/>
              <a:ext cx="187361" cy="187311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2" name="Oval 141"/>
            <p:cNvSpPr/>
            <p:nvPr/>
          </p:nvSpPr>
          <p:spPr>
            <a:xfrm>
              <a:off x="5880729" y="5696720"/>
              <a:ext cx="185773" cy="1857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3" name="Oval 142"/>
            <p:cNvSpPr/>
            <p:nvPr/>
          </p:nvSpPr>
          <p:spPr>
            <a:xfrm>
              <a:off x="6261803" y="4645873"/>
              <a:ext cx="187361" cy="18572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4" name="Oval 143"/>
            <p:cNvSpPr/>
            <p:nvPr/>
          </p:nvSpPr>
          <p:spPr>
            <a:xfrm>
              <a:off x="6261803" y="4276013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5" name="Oval 144"/>
            <p:cNvSpPr/>
            <p:nvPr/>
          </p:nvSpPr>
          <p:spPr>
            <a:xfrm>
              <a:off x="6844528" y="4755403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6" name="Oval 145"/>
            <p:cNvSpPr/>
            <p:nvPr/>
          </p:nvSpPr>
          <p:spPr>
            <a:xfrm>
              <a:off x="6692099" y="5628463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7" name="Oval 146"/>
            <p:cNvSpPr/>
            <p:nvPr/>
          </p:nvSpPr>
          <p:spPr>
            <a:xfrm>
              <a:off x="5623504" y="4890330"/>
              <a:ext cx="187361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8" name="Oval 147"/>
            <p:cNvSpPr/>
            <p:nvPr/>
          </p:nvSpPr>
          <p:spPr>
            <a:xfrm>
              <a:off x="6150657" y="5030019"/>
              <a:ext cx="187361" cy="1857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49" name="Oval 148"/>
            <p:cNvSpPr/>
            <p:nvPr/>
          </p:nvSpPr>
          <p:spPr>
            <a:xfrm>
              <a:off x="5552052" y="5722118"/>
              <a:ext cx="185774" cy="18731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0" name="Oval 149"/>
            <p:cNvSpPr/>
            <p:nvPr/>
          </p:nvSpPr>
          <p:spPr>
            <a:xfrm>
              <a:off x="6379301" y="5661798"/>
              <a:ext cx="187361" cy="18572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1" name="Oval 150"/>
            <p:cNvSpPr/>
            <p:nvPr/>
          </p:nvSpPr>
          <p:spPr>
            <a:xfrm>
              <a:off x="6379301" y="5350671"/>
              <a:ext cx="185773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2" name="Oval 151"/>
            <p:cNvSpPr/>
            <p:nvPr/>
          </p:nvSpPr>
          <p:spPr>
            <a:xfrm>
              <a:off x="6973141" y="5077641"/>
              <a:ext cx="187361" cy="18572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3" name="Oval 152"/>
            <p:cNvSpPr/>
            <p:nvPr/>
          </p:nvSpPr>
          <p:spPr>
            <a:xfrm>
              <a:off x="6587303" y="4590315"/>
              <a:ext cx="185774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4" name="Oval 153"/>
            <p:cNvSpPr/>
            <p:nvPr/>
          </p:nvSpPr>
          <p:spPr>
            <a:xfrm>
              <a:off x="5961707" y="4172832"/>
              <a:ext cx="187361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5" name="Oval 154"/>
            <p:cNvSpPr/>
            <p:nvPr/>
          </p:nvSpPr>
          <p:spPr>
            <a:xfrm>
              <a:off x="6076029" y="4485547"/>
              <a:ext cx="185774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6" name="Oval 155"/>
            <p:cNvSpPr/>
            <p:nvPr/>
          </p:nvSpPr>
          <p:spPr>
            <a:xfrm>
              <a:off x="5806102" y="5388768"/>
              <a:ext cx="187361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7" name="Oval 156"/>
            <p:cNvSpPr/>
            <p:nvPr/>
          </p:nvSpPr>
          <p:spPr>
            <a:xfrm>
              <a:off x="6825475" y="5388768"/>
              <a:ext cx="185774" cy="18731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8" name="Oval 157"/>
            <p:cNvSpPr/>
            <p:nvPr/>
          </p:nvSpPr>
          <p:spPr>
            <a:xfrm>
              <a:off x="5995051" y="4782388"/>
              <a:ext cx="185773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59" name="Oval 158"/>
            <p:cNvSpPr/>
            <p:nvPr/>
          </p:nvSpPr>
          <p:spPr>
            <a:xfrm>
              <a:off x="6506326" y="4352207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0" name="Oval 159"/>
            <p:cNvSpPr/>
            <p:nvPr/>
          </p:nvSpPr>
          <p:spPr>
            <a:xfrm>
              <a:off x="6411057" y="4896679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1" name="Oval 160"/>
            <p:cNvSpPr/>
            <p:nvPr/>
          </p:nvSpPr>
          <p:spPr>
            <a:xfrm>
              <a:off x="6166535" y="5509409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2" name="Oval 161"/>
            <p:cNvSpPr/>
            <p:nvPr/>
          </p:nvSpPr>
          <p:spPr>
            <a:xfrm>
              <a:off x="5842622" y="5079229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3" name="Oval 162"/>
            <p:cNvSpPr/>
            <p:nvPr/>
          </p:nvSpPr>
          <p:spPr>
            <a:xfrm>
              <a:off x="5529823" y="5350671"/>
              <a:ext cx="187361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4" name="Oval 163"/>
            <p:cNvSpPr/>
            <p:nvPr/>
          </p:nvSpPr>
          <p:spPr>
            <a:xfrm>
              <a:off x="7019187" y="4469674"/>
              <a:ext cx="185774" cy="18731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5" name="Oval 164"/>
            <p:cNvSpPr/>
            <p:nvPr/>
          </p:nvSpPr>
          <p:spPr>
            <a:xfrm>
              <a:off x="6677809" y="4928427"/>
              <a:ext cx="187361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6" name="Oval 165"/>
            <p:cNvSpPr/>
            <p:nvPr/>
          </p:nvSpPr>
          <p:spPr>
            <a:xfrm>
              <a:off x="6049037" y="5282414"/>
              <a:ext cx="187361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67" name="Oval 166"/>
            <p:cNvSpPr/>
            <p:nvPr/>
          </p:nvSpPr>
          <p:spPr>
            <a:xfrm>
              <a:off x="5561579" y="4325221"/>
              <a:ext cx="185774" cy="187311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33" r="59868" b="17036"/>
          <a:stretch>
            <a:fillRect/>
          </a:stretch>
        </p:blipFill>
        <p:spPr bwMode="auto">
          <a:xfrm>
            <a:off x="4484688" y="4686300"/>
            <a:ext cx="4094162" cy="181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Interpreting Tally Charts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817563" y="1598613"/>
            <a:ext cx="4086225" cy="315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/>
              <a:t>Which is the most common colour?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Which is the least common colour?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How many more yellow sweets are there than purple sweets?</a:t>
            </a:r>
          </a:p>
          <a:p>
            <a:pPr>
              <a:buFont typeface="Arial" panose="020B0604020202020204" pitchFamily="34" charset="0"/>
              <a:buNone/>
            </a:pPr>
            <a:endParaRPr lang="en-GB" altLang="en-US"/>
          </a:p>
          <a:p>
            <a:pPr>
              <a:buFont typeface="Arial" panose="020B0604020202020204" pitchFamily="34" charset="0"/>
              <a:buNone/>
            </a:pPr>
            <a:r>
              <a:rPr lang="en-GB" altLang="en-US"/>
              <a:t>How many sweets are in the packet altogether?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278438" y="1616075"/>
          <a:ext cx="2906712" cy="19653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0114">
                  <a:extLst>
                    <a:ext uri="{9D8B030D-6E8A-4147-A177-3AD203B41FA5}"/>
                  </a:extLst>
                </a:gridCol>
                <a:gridCol w="930995">
                  <a:extLst>
                    <a:ext uri="{9D8B030D-6E8A-4147-A177-3AD203B41FA5}"/>
                  </a:extLst>
                </a:gridCol>
                <a:gridCol w="905604">
                  <a:extLst>
                    <a:ext uri="{9D8B030D-6E8A-4147-A177-3AD203B41FA5}"/>
                  </a:extLst>
                </a:gridCol>
              </a:tblGrid>
              <a:tr h="320075"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Colour</a:t>
                      </a:r>
                    </a:p>
                  </a:txBody>
                  <a:tcPr marL="59566" marR="59566" marT="29798" marB="29798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Tally</a:t>
                      </a:r>
                    </a:p>
                  </a:txBody>
                  <a:tcPr marL="59566" marR="59566" marT="29798" marB="29798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solidFill>
                            <a:sysClr val="windowText" lastClr="000000"/>
                          </a:solidFill>
                          <a:latin typeface="+mn-lt"/>
                        </a:rPr>
                        <a:t>Number</a:t>
                      </a:r>
                    </a:p>
                  </a:txBody>
                  <a:tcPr marL="59566" marR="59566" marT="29798" marB="29798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20075"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ysClr val="windowText" lastClr="000000"/>
                          </a:solidFill>
                          <a:latin typeface="Twinkl" pitchFamily="50" charset="0"/>
                        </a:rPr>
                        <a:t>Red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</a:rPr>
                        <a:t>||||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4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12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Twinkl" pitchFamily="50" charset="0"/>
                        </a:rPr>
                        <a:t>Green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||||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5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12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Twinkl" pitchFamily="50" charset="0"/>
                        </a:rPr>
                        <a:t>Orange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||||  ||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7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12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Twinkl" pitchFamily="50" charset="0"/>
                        </a:rPr>
                        <a:t>Yellow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||||  |||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8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31294"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ysClr val="windowText" lastClr="000000"/>
                          </a:solidFill>
                          <a:latin typeface="Twinkl" pitchFamily="50" charset="0"/>
                        </a:rPr>
                        <a:t>Purple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|||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Twinkl" pitchFamily="50" charset="0"/>
                        </a:rPr>
                        <a:t>3</a:t>
                      </a:r>
                    </a:p>
                  </a:txBody>
                  <a:tcPr marL="59560" marR="59560" marT="29790" marB="29790">
                    <a:lnL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5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 flipV="1">
            <a:off x="6675438" y="2327275"/>
            <a:ext cx="296862" cy="18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6532563" y="2674938"/>
            <a:ext cx="298450" cy="17938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502400" y="2997200"/>
            <a:ext cx="298450" cy="18097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0"/>
          <p:cNvSpPr/>
          <p:nvPr/>
        </p:nvSpPr>
        <p:spPr>
          <a:xfrm>
            <a:off x="3395663" y="1978025"/>
            <a:ext cx="1571625" cy="354013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yellow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3395663" y="2684463"/>
            <a:ext cx="1571625" cy="354012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purple</a:t>
            </a:r>
          </a:p>
        </p:txBody>
      </p:sp>
      <p:sp>
        <p:nvSpPr>
          <p:cNvPr id="14" name="Rounded Rectangle 10"/>
          <p:cNvSpPr/>
          <p:nvPr/>
        </p:nvSpPr>
        <p:spPr>
          <a:xfrm>
            <a:off x="3395663" y="3705225"/>
            <a:ext cx="1571625" cy="354013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Rounded Rectangle 10"/>
          <p:cNvSpPr/>
          <p:nvPr/>
        </p:nvSpPr>
        <p:spPr>
          <a:xfrm>
            <a:off x="3395663" y="4575175"/>
            <a:ext cx="1571625" cy="354013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27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Correct?</a:t>
            </a: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3381375" y="1479550"/>
            <a:ext cx="40862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en-GB" altLang="en-US"/>
              <a:t>A cylinder has a curved face.     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en-GB" altLang="en-US"/>
              <a:t>A cylinder has four vertices.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en-GB" altLang="en-US"/>
              <a:t>A cylinder has six faces.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en-GB" altLang="en-US"/>
              <a:t>A cylinder has two circular faces.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3" name="Oval 2"/>
          <p:cNvSpPr/>
          <p:nvPr/>
        </p:nvSpPr>
        <p:spPr>
          <a:xfrm>
            <a:off x="2322513" y="1727200"/>
            <a:ext cx="695325" cy="6953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2322513" y="2686050"/>
            <a:ext cx="695325" cy="6953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2322513" y="3644900"/>
            <a:ext cx="695325" cy="6953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2322513" y="4605338"/>
            <a:ext cx="695325" cy="6953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B8E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B8E5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8AD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8AD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What Shape am I Thinking of?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3379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9"/>
          <a:stretch>
            <a:fillRect/>
          </a:stretch>
        </p:blipFill>
        <p:spPr bwMode="auto">
          <a:xfrm>
            <a:off x="950913" y="1676400"/>
            <a:ext cx="2063750" cy="47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852613"/>
            <a:ext cx="531177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9" name="TextBox 9"/>
          <p:cNvSpPr txBox="1">
            <a:spLocks noChangeArrowheads="1"/>
          </p:cNvSpPr>
          <p:nvPr/>
        </p:nvSpPr>
        <p:spPr bwMode="auto">
          <a:xfrm>
            <a:off x="4364038" y="2479675"/>
            <a:ext cx="3671887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I’m thinking of a 2D shape. It has 6 sides. It has 6 corners. What is my shape?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19" name="Rounded Rectangle 10"/>
          <p:cNvSpPr/>
          <p:nvPr/>
        </p:nvSpPr>
        <p:spPr>
          <a:xfrm>
            <a:off x="5413375" y="4667250"/>
            <a:ext cx="1571625" cy="354013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hexagon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9" grpId="0" animBg="1"/>
      <p:bldP spid="1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6" b="58128"/>
          <a:stretch/>
        </p:blipFill>
        <p:spPr>
          <a:xfrm>
            <a:off x="441158" y="2150820"/>
            <a:ext cx="3232050" cy="4286803"/>
          </a:xfrm>
          <a:prstGeom prst="roundRect">
            <a:avLst>
              <a:gd name="adj" fmla="val 5251"/>
            </a:avLst>
          </a:prstGeom>
        </p:spPr>
      </p:pic>
      <p:sp>
        <p:nvSpPr>
          <p:cNvPr id="35843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What Shape am I Thinking of?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pic>
        <p:nvPicPr>
          <p:cNvPr id="35846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2105">
            <a:off x="3014663" y="1303338"/>
            <a:ext cx="5311775" cy="220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Box 9"/>
          <p:cNvSpPr txBox="1">
            <a:spLocks noChangeArrowheads="1"/>
          </p:cNvSpPr>
          <p:nvPr/>
        </p:nvSpPr>
        <p:spPr bwMode="auto">
          <a:xfrm>
            <a:off x="4364038" y="1733550"/>
            <a:ext cx="3671887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</a:rPr>
              <a:t>I’m thinking of a 2D shape. It has 4 sides. It has 4 corners. What is my shape?</a:t>
            </a:r>
            <a:endParaRPr lang="en-GB" altLang="en-US" sz="2800">
              <a:solidFill>
                <a:schemeClr val="tx1"/>
              </a:solidFill>
            </a:endParaRPr>
          </a:p>
        </p:txBody>
      </p:sp>
      <p:sp>
        <p:nvSpPr>
          <p:cNvPr id="19" name="Rounded Rectangle 10"/>
          <p:cNvSpPr/>
          <p:nvPr/>
        </p:nvSpPr>
        <p:spPr>
          <a:xfrm>
            <a:off x="3673475" y="4384675"/>
            <a:ext cx="4930775" cy="85883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She needs to tell us whether the sides are the same length (square) or not (rectangle).</a:t>
            </a:r>
          </a:p>
        </p:txBody>
      </p:sp>
      <p:sp>
        <p:nvSpPr>
          <p:cNvPr id="35849" name="Rectangle 2"/>
          <p:cNvSpPr>
            <a:spLocks noChangeArrowheads="1"/>
          </p:cNvSpPr>
          <p:nvPr/>
        </p:nvSpPr>
        <p:spPr bwMode="auto">
          <a:xfrm>
            <a:off x="3673475" y="3690938"/>
            <a:ext cx="4930775" cy="646112"/>
          </a:xfrm>
          <a:prstGeom prst="rect">
            <a:avLst/>
          </a:prstGeom>
          <a:solidFill>
            <a:srgbClr val="FEF4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else does Daisy need to tell us about her shape so we can be certain what it is?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Shape Sorting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37893" name="Rectangle 2"/>
          <p:cNvSpPr>
            <a:spLocks noChangeArrowheads="1"/>
          </p:cNvSpPr>
          <p:nvPr/>
        </p:nvSpPr>
        <p:spPr bwMode="auto">
          <a:xfrm>
            <a:off x="704850" y="1439863"/>
            <a:ext cx="4932363" cy="369887"/>
          </a:xfrm>
          <a:prstGeom prst="rect">
            <a:avLst/>
          </a:prstGeom>
          <a:solidFill>
            <a:srgbClr val="FEF4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Sort these shapes into the Venn diagram:</a:t>
            </a:r>
          </a:p>
        </p:txBody>
      </p:sp>
      <p:grpSp>
        <p:nvGrpSpPr>
          <p:cNvPr id="37894" name="Group 5"/>
          <p:cNvGrpSpPr>
            <a:grpSpLocks/>
          </p:cNvGrpSpPr>
          <p:nvPr/>
        </p:nvGrpSpPr>
        <p:grpSpPr bwMode="auto">
          <a:xfrm>
            <a:off x="1892300" y="2309813"/>
            <a:ext cx="5340350" cy="3192462"/>
            <a:chOff x="1892968" y="2310062"/>
            <a:chExt cx="5339682" cy="3192379"/>
          </a:xfrm>
        </p:grpSpPr>
        <p:sp>
          <p:nvSpPr>
            <p:cNvPr id="2" name="Oval 1"/>
            <p:cNvSpPr/>
            <p:nvPr/>
          </p:nvSpPr>
          <p:spPr>
            <a:xfrm>
              <a:off x="1892968" y="2310062"/>
              <a:ext cx="3192064" cy="31923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>
              <a:off x="4040587" y="2310062"/>
              <a:ext cx="3192063" cy="3192379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5" name="Arc 4"/>
            <p:cNvSpPr/>
            <p:nvPr/>
          </p:nvSpPr>
          <p:spPr>
            <a:xfrm>
              <a:off x="1892968" y="2310062"/>
              <a:ext cx="3192064" cy="3192379"/>
            </a:xfrm>
            <a:prstGeom prst="arc">
              <a:avLst>
                <a:gd name="adj1" fmla="val 18639873"/>
                <a:gd name="adj2" fmla="val 2969305"/>
              </a:avLst>
            </a:prstGeom>
            <a:ln w="2857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5" name="Isosceles Triangle 14"/>
          <p:cNvSpPr/>
          <p:nvPr/>
        </p:nvSpPr>
        <p:spPr>
          <a:xfrm>
            <a:off x="949325" y="2286000"/>
            <a:ext cx="688975" cy="795338"/>
          </a:xfrm>
          <a:prstGeom prst="triangl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Diamond 15"/>
          <p:cNvSpPr/>
          <p:nvPr/>
        </p:nvSpPr>
        <p:spPr>
          <a:xfrm>
            <a:off x="704850" y="3619500"/>
            <a:ext cx="987425" cy="990600"/>
          </a:xfrm>
          <a:prstGeom prst="diamon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7" name="Right Triangle 16"/>
          <p:cNvSpPr/>
          <p:nvPr/>
        </p:nvSpPr>
        <p:spPr>
          <a:xfrm>
            <a:off x="1030288" y="4992688"/>
            <a:ext cx="711200" cy="703262"/>
          </a:xfrm>
          <a:prstGeom prst="rtTriangl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Regular Pentagon 18"/>
          <p:cNvSpPr/>
          <p:nvPr/>
        </p:nvSpPr>
        <p:spPr>
          <a:xfrm>
            <a:off x="2168525" y="5573713"/>
            <a:ext cx="760413" cy="712787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" name="Regular Pentagon 4"/>
          <p:cNvSpPr/>
          <p:nvPr/>
        </p:nvSpPr>
        <p:spPr>
          <a:xfrm>
            <a:off x="7512050" y="3068638"/>
            <a:ext cx="935038" cy="893762"/>
          </a:xfrm>
          <a:prstGeom prst="pentagon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7467600" y="4540250"/>
            <a:ext cx="760413" cy="735013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2" name="Chord 21"/>
          <p:cNvSpPr/>
          <p:nvPr/>
        </p:nvSpPr>
        <p:spPr>
          <a:xfrm rot="17813128">
            <a:off x="7391401" y="1879600"/>
            <a:ext cx="933450" cy="847725"/>
          </a:xfrm>
          <a:prstGeom prst="chor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" name="Trapezoid 22"/>
          <p:cNvSpPr/>
          <p:nvPr/>
        </p:nvSpPr>
        <p:spPr>
          <a:xfrm>
            <a:off x="6546850" y="5478463"/>
            <a:ext cx="785813" cy="723900"/>
          </a:xfrm>
          <a:prstGeom prst="trapezoid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37903" name="Rectangle 25"/>
          <p:cNvSpPr>
            <a:spLocks noChangeArrowheads="1"/>
          </p:cNvSpPr>
          <p:nvPr/>
        </p:nvSpPr>
        <p:spPr bwMode="auto">
          <a:xfrm>
            <a:off x="2168525" y="1852613"/>
            <a:ext cx="25606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at least 1 straight side</a:t>
            </a:r>
          </a:p>
        </p:txBody>
      </p:sp>
      <p:sp>
        <p:nvSpPr>
          <p:cNvPr id="37904" name="Rectangle 26"/>
          <p:cNvSpPr>
            <a:spLocks noChangeArrowheads="1"/>
          </p:cNvSpPr>
          <p:nvPr/>
        </p:nvSpPr>
        <p:spPr bwMode="auto">
          <a:xfrm>
            <a:off x="4886325" y="1865313"/>
            <a:ext cx="18430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one curved 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7.40741E-7 L -0.18264 -0.1534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32" y="-768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7037E-7 L -0.35746 0.22893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82" y="1143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33888 -0.15347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44" y="-7685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1022E-16 L -0.47083 -0.09028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42" y="-451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33333E-6 L 0.05642 -0.14884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" y="-7454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11022E-16 L 0.15 -0.09861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00" y="-493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33333E-6 L 0.12778 -0.16991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89" y="-8495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3.7037E-6 L 0.25851 0.17477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8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64 -0.15347 L 1.66667E-6 -7.40741E-7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88" y="7685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746 0.22893 L -4.44444E-6 -3.7037E-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73" y="-11296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3888 -0.15347 L -2.5E-6 4.81481E-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92" y="7477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083 -0.09028 L 5.55556E-7 -1.11022E-16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542" y="451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642 -0.14884 L 1.94444E-6 2.94903E-17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6" y="7014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 -0.09861 L 3.61111E-6 1.11022E-16 " pathEditMode="relative" rAng="0" ptsTypes="AA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4931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778 -0.16991 L -2.5E-6 3.33333E-6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8495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851 0.17477 L 2.5E-6 -7.40741E-7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99" y="-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Rotation</a:t>
            </a:r>
          </a:p>
        </p:txBody>
      </p:sp>
      <p:sp>
        <p:nvSpPr>
          <p:cNvPr id="39939" name="Rectangle 4"/>
          <p:cNvSpPr>
            <a:spLocks noChangeArrowheads="1"/>
          </p:cNvSpPr>
          <p:nvPr/>
        </p:nvSpPr>
        <p:spPr bwMode="auto">
          <a:xfrm>
            <a:off x="2193925" y="1803400"/>
            <a:ext cx="4086225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en-GB" altLang="en-US"/>
              <a:t>quarter turn     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en-GB" altLang="en-US"/>
              <a:t>half turn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en-GB" altLang="en-US"/>
              <a:t>three-quarter turn</a:t>
            </a:r>
          </a:p>
          <a:p>
            <a:pPr>
              <a:lnSpc>
                <a:spcPct val="300000"/>
              </a:lnSpc>
              <a:buFont typeface="Arial" panose="020B0604020202020204" pitchFamily="34" charset="0"/>
              <a:buNone/>
            </a:pPr>
            <a:r>
              <a:rPr lang="en-GB" altLang="en-US"/>
              <a:t>full turn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3" name="Oval 2"/>
          <p:cNvSpPr/>
          <p:nvPr/>
        </p:nvSpPr>
        <p:spPr>
          <a:xfrm>
            <a:off x="1136650" y="2049463"/>
            <a:ext cx="695325" cy="6953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16" name="Oval 15"/>
          <p:cNvSpPr/>
          <p:nvPr/>
        </p:nvSpPr>
        <p:spPr>
          <a:xfrm>
            <a:off x="1136650" y="3009900"/>
            <a:ext cx="695325" cy="6953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7" name="Oval 16"/>
          <p:cNvSpPr/>
          <p:nvPr/>
        </p:nvSpPr>
        <p:spPr>
          <a:xfrm>
            <a:off x="1136650" y="3968750"/>
            <a:ext cx="695325" cy="695325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8" name="Oval 17"/>
          <p:cNvSpPr/>
          <p:nvPr/>
        </p:nvSpPr>
        <p:spPr>
          <a:xfrm>
            <a:off x="1136650" y="4929188"/>
            <a:ext cx="695325" cy="693737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32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9946" name="Rectangle 1"/>
          <p:cNvSpPr>
            <a:spLocks noChangeArrowheads="1"/>
          </p:cNvSpPr>
          <p:nvPr/>
        </p:nvSpPr>
        <p:spPr bwMode="auto">
          <a:xfrm>
            <a:off x="457200" y="1368425"/>
            <a:ext cx="8147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This arrow has been rotated </a:t>
            </a:r>
            <a:r>
              <a:rPr lang="en-GB" altLang="en-US" b="1">
                <a:solidFill>
                  <a:schemeClr val="tx1"/>
                </a:solidFill>
              </a:rPr>
              <a:t>clockwise. </a:t>
            </a:r>
            <a:r>
              <a:rPr lang="en-GB" altLang="en-US">
                <a:solidFill>
                  <a:schemeClr val="tx1"/>
                </a:solidFill>
              </a:rPr>
              <a:t>How far has the arrow been rotated?</a:t>
            </a:r>
          </a:p>
        </p:txBody>
      </p:sp>
      <p:sp>
        <p:nvSpPr>
          <p:cNvPr id="11" name="Right Arrow 3"/>
          <p:cNvSpPr/>
          <p:nvPr/>
        </p:nvSpPr>
        <p:spPr>
          <a:xfrm>
            <a:off x="4918075" y="3313113"/>
            <a:ext cx="1557338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2" name="Right Arrow 6"/>
          <p:cNvSpPr/>
          <p:nvPr/>
        </p:nvSpPr>
        <p:spPr>
          <a:xfrm rot="10800000">
            <a:off x="6688138" y="3313113"/>
            <a:ext cx="1558925" cy="800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4B8E5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5E8AD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Word Problems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41989" name="Rectangle 1"/>
          <p:cNvSpPr>
            <a:spLocks noChangeArrowheads="1"/>
          </p:cNvSpPr>
          <p:nvPr/>
        </p:nvSpPr>
        <p:spPr bwMode="auto">
          <a:xfrm>
            <a:off x="457200" y="1368425"/>
            <a:ext cx="81470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Bruno the dog has 23 biscuits in his treat box. His owner gives him 8. How many biscuits are left in the box?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5997575" y="3776663"/>
            <a:ext cx="2230438" cy="623887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23 – 8 = 15 treats</a:t>
            </a:r>
          </a:p>
        </p:txBody>
      </p:sp>
      <p:pic>
        <p:nvPicPr>
          <p:cNvPr id="41991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2170113"/>
            <a:ext cx="5122862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Word Problems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44037" name="Rectangle 1"/>
          <p:cNvSpPr>
            <a:spLocks noChangeArrowheads="1"/>
          </p:cNvSpPr>
          <p:nvPr/>
        </p:nvSpPr>
        <p:spPr bwMode="auto">
          <a:xfrm>
            <a:off x="657225" y="1368425"/>
            <a:ext cx="79470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Priya bakes some cakes for the summer fair. She sells 14. She has 10 left over. How many cakes did she bake?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4894263" y="3776663"/>
            <a:ext cx="2230437" cy="623887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14 + 10 = 24 cakes</a:t>
            </a:r>
          </a:p>
        </p:txBody>
      </p:sp>
      <p:pic>
        <p:nvPicPr>
          <p:cNvPr id="440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4" r="69006"/>
          <a:stretch>
            <a:fillRect/>
          </a:stretch>
        </p:blipFill>
        <p:spPr bwMode="auto">
          <a:xfrm>
            <a:off x="1968500" y="2014538"/>
            <a:ext cx="2598738" cy="38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9222" name="TextBox 1"/>
          <p:cNvSpPr txBox="1">
            <a:spLocks noChangeArrowheads="1"/>
          </p:cNvSpPr>
          <p:nvPr/>
        </p:nvSpPr>
        <p:spPr bwMode="auto">
          <a:xfrm>
            <a:off x="1204913" y="2876550"/>
            <a:ext cx="76327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2 + 5 + 8 =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37313" y="2690813"/>
            <a:ext cx="1479550" cy="147637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6437313" y="2690813"/>
            <a:ext cx="1479550" cy="14763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Word Problems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46085" name="Rectangle 1"/>
          <p:cNvSpPr>
            <a:spLocks noChangeArrowheads="1"/>
          </p:cNvSpPr>
          <p:nvPr/>
        </p:nvSpPr>
        <p:spPr bwMode="auto">
          <a:xfrm>
            <a:off x="673100" y="1368425"/>
            <a:ext cx="793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8 passengers on the bus. At the first stop, 3 more get on. At the second stop 2 more get on. How many passengers are on the bus now?</a:t>
            </a:r>
          </a:p>
        </p:txBody>
      </p:sp>
      <p:pic>
        <p:nvPicPr>
          <p:cNvPr id="4608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2216150"/>
            <a:ext cx="5327650" cy="332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0"/>
          <p:cNvSpPr/>
          <p:nvPr/>
        </p:nvSpPr>
        <p:spPr>
          <a:xfrm>
            <a:off x="2816225" y="5468938"/>
            <a:ext cx="3225800" cy="623887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8 + 3 + 2 = 13 passengers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888" y="2014538"/>
            <a:ext cx="5340350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Word Problems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48134" name="Rectangle 1"/>
          <p:cNvSpPr>
            <a:spLocks noChangeArrowheads="1"/>
          </p:cNvSpPr>
          <p:nvPr/>
        </p:nvSpPr>
        <p:spPr bwMode="auto">
          <a:xfrm>
            <a:off x="673100" y="1368425"/>
            <a:ext cx="79311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There are 28 children in Class 2. At playtime, 12 children choose to play football. How many children do not play football?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2816225" y="5468938"/>
            <a:ext cx="3225800" cy="623887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28 – 12 = 16 children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Temperature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50181" name="Rectangle 1"/>
          <p:cNvSpPr>
            <a:spLocks noChangeArrowheads="1"/>
          </p:cNvSpPr>
          <p:nvPr/>
        </p:nvSpPr>
        <p:spPr bwMode="auto">
          <a:xfrm>
            <a:off x="2730500" y="2921000"/>
            <a:ext cx="563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the temperature on the thermometer?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5089525" y="3495675"/>
            <a:ext cx="981075" cy="62388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30°C</a:t>
            </a:r>
          </a:p>
        </p:txBody>
      </p:sp>
      <p:grpSp>
        <p:nvGrpSpPr>
          <p:cNvPr id="50183" name="Group 5"/>
          <p:cNvGrpSpPr>
            <a:grpSpLocks/>
          </p:cNvGrpSpPr>
          <p:nvPr/>
        </p:nvGrpSpPr>
        <p:grpSpPr bwMode="auto">
          <a:xfrm>
            <a:off x="1508125" y="898525"/>
            <a:ext cx="908050" cy="5194300"/>
            <a:chOff x="1507958" y="898358"/>
            <a:chExt cx="908536" cy="5194430"/>
          </a:xfrm>
        </p:grpSpPr>
        <p:pic>
          <p:nvPicPr>
            <p:cNvPr id="50184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1"/>
            <a:stretch>
              <a:fillRect/>
            </a:stretch>
          </p:blipFill>
          <p:spPr bwMode="auto">
            <a:xfrm>
              <a:off x="1507958" y="898358"/>
              <a:ext cx="908536" cy="519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847865" y="2846270"/>
              <a:ext cx="61946" cy="444511"/>
            </a:xfrm>
            <a:prstGeom prst="rect">
              <a:avLst/>
            </a:prstGeom>
            <a:solidFill>
              <a:srgbClr val="F34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85920" y="2846270"/>
              <a:ext cx="61945" cy="444511"/>
            </a:xfrm>
            <a:prstGeom prst="rect">
              <a:avLst/>
            </a:prstGeom>
            <a:solidFill>
              <a:srgbClr val="C5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Temperature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52229" name="Rectangle 1"/>
          <p:cNvSpPr>
            <a:spLocks noChangeArrowheads="1"/>
          </p:cNvSpPr>
          <p:nvPr/>
        </p:nvSpPr>
        <p:spPr bwMode="auto">
          <a:xfrm>
            <a:off x="2730500" y="2921000"/>
            <a:ext cx="5632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What is the temperature on the thermometer?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5089525" y="3495675"/>
            <a:ext cx="981075" cy="623888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</a:rPr>
              <a:t>15°C</a:t>
            </a:r>
          </a:p>
        </p:txBody>
      </p:sp>
      <p:grpSp>
        <p:nvGrpSpPr>
          <p:cNvPr id="52231" name="Group 5"/>
          <p:cNvGrpSpPr>
            <a:grpSpLocks/>
          </p:cNvGrpSpPr>
          <p:nvPr/>
        </p:nvGrpSpPr>
        <p:grpSpPr bwMode="auto">
          <a:xfrm>
            <a:off x="1508125" y="898525"/>
            <a:ext cx="908050" cy="5194300"/>
            <a:chOff x="1507958" y="898358"/>
            <a:chExt cx="908536" cy="5194430"/>
          </a:xfrm>
        </p:grpSpPr>
        <p:pic>
          <p:nvPicPr>
            <p:cNvPr id="52232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1"/>
            <a:stretch>
              <a:fillRect/>
            </a:stretch>
          </p:blipFill>
          <p:spPr bwMode="auto">
            <a:xfrm>
              <a:off x="1507958" y="898358"/>
              <a:ext cx="908536" cy="5194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1847865" y="3176478"/>
              <a:ext cx="61946" cy="114303"/>
            </a:xfrm>
            <a:prstGeom prst="rect">
              <a:avLst/>
            </a:prstGeom>
            <a:solidFill>
              <a:srgbClr val="F34F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785920" y="3176478"/>
              <a:ext cx="61945" cy="114303"/>
            </a:xfrm>
            <a:prstGeom prst="rect">
              <a:avLst/>
            </a:prstGeom>
            <a:solidFill>
              <a:srgbClr val="C532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Order!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54277" name="Rectangle 1"/>
          <p:cNvSpPr>
            <a:spLocks noChangeArrowheads="1"/>
          </p:cNvSpPr>
          <p:nvPr/>
        </p:nvSpPr>
        <p:spPr bwMode="auto">
          <a:xfrm>
            <a:off x="673100" y="1368425"/>
            <a:ext cx="793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Put these jugs in order from </a:t>
            </a:r>
            <a:r>
              <a:rPr lang="en-GB" altLang="en-US" b="1">
                <a:solidFill>
                  <a:schemeClr val="tx1"/>
                </a:solidFill>
              </a:rPr>
              <a:t>least full </a:t>
            </a:r>
            <a:r>
              <a:rPr lang="en-GB" altLang="en-US">
                <a:solidFill>
                  <a:schemeClr val="tx1"/>
                </a:solidFill>
              </a:rPr>
              <a:t>to </a:t>
            </a:r>
            <a:r>
              <a:rPr lang="en-GB" altLang="en-US" b="1">
                <a:solidFill>
                  <a:schemeClr val="tx1"/>
                </a:solidFill>
              </a:rPr>
              <a:t>most full</a:t>
            </a:r>
            <a:r>
              <a:rPr lang="en-GB" altLang="en-US">
                <a:solidFill>
                  <a:schemeClr val="tx1"/>
                </a:solidFill>
              </a:rPr>
              <a:t>:</a:t>
            </a:r>
          </a:p>
        </p:txBody>
      </p:sp>
      <p:grpSp>
        <p:nvGrpSpPr>
          <p:cNvPr id="29703" name="Group 29702"/>
          <p:cNvGrpSpPr>
            <a:grpSpLocks/>
          </p:cNvGrpSpPr>
          <p:nvPr/>
        </p:nvGrpSpPr>
        <p:grpSpPr bwMode="auto">
          <a:xfrm>
            <a:off x="601663" y="2517775"/>
            <a:ext cx="1533525" cy="2127250"/>
            <a:chOff x="601198" y="3075462"/>
            <a:chExt cx="1533968" cy="2127846"/>
          </a:xfrm>
        </p:grpSpPr>
        <p:grpSp>
          <p:nvGrpSpPr>
            <p:cNvPr id="54309" name="Group 29696"/>
            <p:cNvGrpSpPr>
              <a:grpSpLocks/>
            </p:cNvGrpSpPr>
            <p:nvPr/>
          </p:nvGrpSpPr>
          <p:grpSpPr bwMode="auto">
            <a:xfrm>
              <a:off x="601198" y="3075462"/>
              <a:ext cx="1533968" cy="1275817"/>
              <a:chOff x="601198" y="3075462"/>
              <a:chExt cx="1533968" cy="1275817"/>
            </a:xfrm>
          </p:grpSpPr>
          <p:grpSp>
            <p:nvGrpSpPr>
              <p:cNvPr id="54311" name="Group 9"/>
              <p:cNvGrpSpPr>
                <a:grpSpLocks/>
              </p:cNvGrpSpPr>
              <p:nvPr/>
            </p:nvGrpSpPr>
            <p:grpSpPr bwMode="auto">
              <a:xfrm>
                <a:off x="601198" y="3075462"/>
                <a:ext cx="1533968" cy="1275817"/>
                <a:chOff x="1044256" y="2061029"/>
                <a:chExt cx="4231899" cy="3519714"/>
              </a:xfrm>
            </p:grpSpPr>
            <p:pic>
              <p:nvPicPr>
                <p:cNvPr id="54313" name="Picture 2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4256" y="2061029"/>
                  <a:ext cx="4231899" cy="3519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9" name="Rectangle 8"/>
                <p:cNvSpPr/>
                <p:nvPr/>
              </p:nvSpPr>
              <p:spPr>
                <a:xfrm>
                  <a:off x="2117562" y="2367686"/>
                  <a:ext cx="1844338" cy="29044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1" name="Freeform: Shape 10"/>
              <p:cNvSpPr/>
              <p:nvPr/>
            </p:nvSpPr>
            <p:spPr>
              <a:xfrm>
                <a:off x="840979" y="3643946"/>
                <a:ext cx="959127" cy="641530"/>
              </a:xfrm>
              <a:custGeom>
                <a:avLst/>
                <a:gdLst>
                  <a:gd name="connsiteX0" fmla="*/ 0 w 958850"/>
                  <a:gd name="connsiteY0" fmla="*/ 0 h 641350"/>
                  <a:gd name="connsiteX1" fmla="*/ 38100 w 958850"/>
                  <a:gd name="connsiteY1" fmla="*/ 374650 h 641350"/>
                  <a:gd name="connsiteX2" fmla="*/ 60325 w 958850"/>
                  <a:gd name="connsiteY2" fmla="*/ 441325 h 641350"/>
                  <a:gd name="connsiteX3" fmla="*/ 155575 w 958850"/>
                  <a:gd name="connsiteY3" fmla="*/ 615950 h 641350"/>
                  <a:gd name="connsiteX4" fmla="*/ 276225 w 958850"/>
                  <a:gd name="connsiteY4" fmla="*/ 641350 h 641350"/>
                  <a:gd name="connsiteX5" fmla="*/ 307975 w 958850"/>
                  <a:gd name="connsiteY5" fmla="*/ 641350 h 641350"/>
                  <a:gd name="connsiteX6" fmla="*/ 698500 w 958850"/>
                  <a:gd name="connsiteY6" fmla="*/ 641350 h 641350"/>
                  <a:gd name="connsiteX7" fmla="*/ 800100 w 958850"/>
                  <a:gd name="connsiteY7" fmla="*/ 622300 h 641350"/>
                  <a:gd name="connsiteX8" fmla="*/ 828675 w 958850"/>
                  <a:gd name="connsiteY8" fmla="*/ 609600 h 641350"/>
                  <a:gd name="connsiteX9" fmla="*/ 920750 w 958850"/>
                  <a:gd name="connsiteY9" fmla="*/ 425450 h 641350"/>
                  <a:gd name="connsiteX10" fmla="*/ 958850 w 958850"/>
                  <a:gd name="connsiteY10" fmla="*/ 6350 h 641350"/>
                  <a:gd name="connsiteX11" fmla="*/ 0 w 958850"/>
                  <a:gd name="connsiteY11" fmla="*/ 0 h 64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958850" h="641350">
                    <a:moveTo>
                      <a:pt x="0" y="0"/>
                    </a:moveTo>
                    <a:lnTo>
                      <a:pt x="38100" y="374650"/>
                    </a:lnTo>
                    <a:lnTo>
                      <a:pt x="60325" y="441325"/>
                    </a:lnTo>
                    <a:lnTo>
                      <a:pt x="155575" y="615950"/>
                    </a:lnTo>
                    <a:lnTo>
                      <a:pt x="276225" y="641350"/>
                    </a:lnTo>
                    <a:lnTo>
                      <a:pt x="307975" y="641350"/>
                    </a:lnTo>
                    <a:lnTo>
                      <a:pt x="698500" y="641350"/>
                    </a:lnTo>
                    <a:lnTo>
                      <a:pt x="800100" y="622300"/>
                    </a:lnTo>
                    <a:lnTo>
                      <a:pt x="828675" y="609600"/>
                    </a:lnTo>
                    <a:lnTo>
                      <a:pt x="920750" y="425450"/>
                    </a:lnTo>
                    <a:lnTo>
                      <a:pt x="958850" y="63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5" name="Oval 34"/>
            <p:cNvSpPr/>
            <p:nvPr/>
          </p:nvSpPr>
          <p:spPr>
            <a:xfrm>
              <a:off x="963253" y="4507788"/>
              <a:ext cx="695526" cy="69552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A</a:t>
              </a:r>
            </a:p>
          </p:txBody>
        </p:sp>
      </p:grpSp>
      <p:grpSp>
        <p:nvGrpSpPr>
          <p:cNvPr id="29702" name="Group 29701"/>
          <p:cNvGrpSpPr>
            <a:grpSpLocks/>
          </p:cNvGrpSpPr>
          <p:nvPr/>
        </p:nvGrpSpPr>
        <p:grpSpPr bwMode="auto">
          <a:xfrm>
            <a:off x="2220913" y="2517775"/>
            <a:ext cx="1533525" cy="2127250"/>
            <a:chOff x="2220196" y="3075462"/>
            <a:chExt cx="1533968" cy="2127846"/>
          </a:xfrm>
        </p:grpSpPr>
        <p:grpSp>
          <p:nvGrpSpPr>
            <p:cNvPr id="54303" name="Group 29695"/>
            <p:cNvGrpSpPr>
              <a:grpSpLocks/>
            </p:cNvGrpSpPr>
            <p:nvPr/>
          </p:nvGrpSpPr>
          <p:grpSpPr bwMode="auto">
            <a:xfrm>
              <a:off x="2220196" y="3075462"/>
              <a:ext cx="1533968" cy="1275817"/>
              <a:chOff x="2220196" y="3075462"/>
              <a:chExt cx="1533968" cy="1275817"/>
            </a:xfrm>
          </p:grpSpPr>
          <p:grpSp>
            <p:nvGrpSpPr>
              <p:cNvPr id="54305" name="Group 13"/>
              <p:cNvGrpSpPr>
                <a:grpSpLocks/>
              </p:cNvGrpSpPr>
              <p:nvPr/>
            </p:nvGrpSpPr>
            <p:grpSpPr bwMode="auto">
              <a:xfrm>
                <a:off x="2220196" y="3075462"/>
                <a:ext cx="1533968" cy="1275817"/>
                <a:chOff x="1044256" y="2061029"/>
                <a:chExt cx="4231899" cy="3519714"/>
              </a:xfrm>
            </p:grpSpPr>
            <p:pic>
              <p:nvPicPr>
                <p:cNvPr id="54307" name="Picture 1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4256" y="2061029"/>
                  <a:ext cx="4231899" cy="3519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6" name="Rectangle 15"/>
                <p:cNvSpPr/>
                <p:nvPr/>
              </p:nvSpPr>
              <p:spPr>
                <a:xfrm>
                  <a:off x="2117562" y="2367686"/>
                  <a:ext cx="1844338" cy="29044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12" name="Freeform: Shape 11"/>
              <p:cNvSpPr/>
              <p:nvPr/>
            </p:nvSpPr>
            <p:spPr>
              <a:xfrm>
                <a:off x="2444098" y="3124689"/>
                <a:ext cx="1016293" cy="1192546"/>
              </a:xfrm>
              <a:custGeom>
                <a:avLst/>
                <a:gdLst>
                  <a:gd name="connsiteX0" fmla="*/ 0 w 1016000"/>
                  <a:gd name="connsiteY0" fmla="*/ 0 h 1193800"/>
                  <a:gd name="connsiteX1" fmla="*/ 1016000 w 1016000"/>
                  <a:gd name="connsiteY1" fmla="*/ 0 h 1193800"/>
                  <a:gd name="connsiteX2" fmla="*/ 971550 w 1016000"/>
                  <a:gd name="connsiteY2" fmla="*/ 755650 h 1193800"/>
                  <a:gd name="connsiteX3" fmla="*/ 933450 w 1016000"/>
                  <a:gd name="connsiteY3" fmla="*/ 971550 h 1193800"/>
                  <a:gd name="connsiteX4" fmla="*/ 838200 w 1016000"/>
                  <a:gd name="connsiteY4" fmla="*/ 1149350 h 1193800"/>
                  <a:gd name="connsiteX5" fmla="*/ 660400 w 1016000"/>
                  <a:gd name="connsiteY5" fmla="*/ 1193800 h 1193800"/>
                  <a:gd name="connsiteX6" fmla="*/ 247650 w 1016000"/>
                  <a:gd name="connsiteY6" fmla="*/ 1174750 h 1193800"/>
                  <a:gd name="connsiteX7" fmla="*/ 158750 w 1016000"/>
                  <a:gd name="connsiteY7" fmla="*/ 1130300 h 1193800"/>
                  <a:gd name="connsiteX8" fmla="*/ 69850 w 1016000"/>
                  <a:gd name="connsiteY8" fmla="*/ 971550 h 1193800"/>
                  <a:gd name="connsiteX9" fmla="*/ 25400 w 1016000"/>
                  <a:gd name="connsiteY9" fmla="*/ 533400 h 1193800"/>
                  <a:gd name="connsiteX10" fmla="*/ 0 w 1016000"/>
                  <a:gd name="connsiteY10" fmla="*/ 0 h 1193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16000" h="1193800">
                    <a:moveTo>
                      <a:pt x="0" y="0"/>
                    </a:moveTo>
                    <a:lnTo>
                      <a:pt x="1016000" y="0"/>
                    </a:lnTo>
                    <a:lnTo>
                      <a:pt x="971550" y="755650"/>
                    </a:lnTo>
                    <a:lnTo>
                      <a:pt x="933450" y="971550"/>
                    </a:lnTo>
                    <a:lnTo>
                      <a:pt x="838200" y="1149350"/>
                    </a:lnTo>
                    <a:lnTo>
                      <a:pt x="660400" y="1193800"/>
                    </a:lnTo>
                    <a:lnTo>
                      <a:pt x="247650" y="1174750"/>
                    </a:lnTo>
                    <a:lnTo>
                      <a:pt x="158750" y="1130300"/>
                    </a:lnTo>
                    <a:lnTo>
                      <a:pt x="69850" y="971550"/>
                    </a:lnTo>
                    <a:lnTo>
                      <a:pt x="25400" y="5334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6" name="Oval 35"/>
            <p:cNvSpPr/>
            <p:nvPr/>
          </p:nvSpPr>
          <p:spPr>
            <a:xfrm>
              <a:off x="2585426" y="4507788"/>
              <a:ext cx="695526" cy="69552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B</a:t>
              </a:r>
            </a:p>
          </p:txBody>
        </p:sp>
      </p:grpSp>
      <p:grpSp>
        <p:nvGrpSpPr>
          <p:cNvPr id="29701" name="Group 29700"/>
          <p:cNvGrpSpPr>
            <a:grpSpLocks/>
          </p:cNvGrpSpPr>
          <p:nvPr/>
        </p:nvGrpSpPr>
        <p:grpSpPr bwMode="auto">
          <a:xfrm>
            <a:off x="3838575" y="2517775"/>
            <a:ext cx="1535113" cy="2127250"/>
            <a:chOff x="3839194" y="3075462"/>
            <a:chExt cx="1533968" cy="2127846"/>
          </a:xfrm>
        </p:grpSpPr>
        <p:grpSp>
          <p:nvGrpSpPr>
            <p:cNvPr id="54297" name="Group 30"/>
            <p:cNvGrpSpPr>
              <a:grpSpLocks/>
            </p:cNvGrpSpPr>
            <p:nvPr/>
          </p:nvGrpSpPr>
          <p:grpSpPr bwMode="auto">
            <a:xfrm>
              <a:off x="3839194" y="3075462"/>
              <a:ext cx="1533968" cy="1275817"/>
              <a:chOff x="3839194" y="3075462"/>
              <a:chExt cx="1533968" cy="1275817"/>
            </a:xfrm>
          </p:grpSpPr>
          <p:grpSp>
            <p:nvGrpSpPr>
              <p:cNvPr id="54299" name="Group 16"/>
              <p:cNvGrpSpPr>
                <a:grpSpLocks/>
              </p:cNvGrpSpPr>
              <p:nvPr/>
            </p:nvGrpSpPr>
            <p:grpSpPr bwMode="auto">
              <a:xfrm>
                <a:off x="3839194" y="3075462"/>
                <a:ext cx="1533968" cy="1275817"/>
                <a:chOff x="1044256" y="2061029"/>
                <a:chExt cx="4231899" cy="3519714"/>
              </a:xfrm>
            </p:grpSpPr>
            <p:pic>
              <p:nvPicPr>
                <p:cNvPr id="54301" name="Picture 17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4256" y="2061029"/>
                  <a:ext cx="4231899" cy="3519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9" name="Rectangle 18"/>
                <p:cNvSpPr/>
                <p:nvPr/>
              </p:nvSpPr>
              <p:spPr>
                <a:xfrm>
                  <a:off x="2120830" y="2367686"/>
                  <a:ext cx="1842430" cy="2904477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26" name="Freeform: Shape 25"/>
              <p:cNvSpPr/>
              <p:nvPr/>
            </p:nvSpPr>
            <p:spPr>
              <a:xfrm>
                <a:off x="4077141" y="3454981"/>
                <a:ext cx="983516" cy="843198"/>
              </a:xfrm>
              <a:custGeom>
                <a:avLst/>
                <a:gdLst>
                  <a:gd name="connsiteX0" fmla="*/ 0 w 984250"/>
                  <a:gd name="connsiteY0" fmla="*/ 0 h 844550"/>
                  <a:gd name="connsiteX1" fmla="*/ 984250 w 984250"/>
                  <a:gd name="connsiteY1" fmla="*/ 0 h 844550"/>
                  <a:gd name="connsiteX2" fmla="*/ 952500 w 984250"/>
                  <a:gd name="connsiteY2" fmla="*/ 476250 h 844550"/>
                  <a:gd name="connsiteX3" fmla="*/ 927100 w 984250"/>
                  <a:gd name="connsiteY3" fmla="*/ 622300 h 844550"/>
                  <a:gd name="connsiteX4" fmla="*/ 819150 w 984250"/>
                  <a:gd name="connsiteY4" fmla="*/ 806450 h 844550"/>
                  <a:gd name="connsiteX5" fmla="*/ 635000 w 984250"/>
                  <a:gd name="connsiteY5" fmla="*/ 844550 h 844550"/>
                  <a:gd name="connsiteX6" fmla="*/ 260350 w 984250"/>
                  <a:gd name="connsiteY6" fmla="*/ 838200 h 844550"/>
                  <a:gd name="connsiteX7" fmla="*/ 133350 w 984250"/>
                  <a:gd name="connsiteY7" fmla="*/ 793750 h 844550"/>
                  <a:gd name="connsiteX8" fmla="*/ 57150 w 984250"/>
                  <a:gd name="connsiteY8" fmla="*/ 609600 h 844550"/>
                  <a:gd name="connsiteX9" fmla="*/ 0 w 984250"/>
                  <a:gd name="connsiteY9" fmla="*/ 0 h 844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4250" h="844550">
                    <a:moveTo>
                      <a:pt x="0" y="0"/>
                    </a:moveTo>
                    <a:lnTo>
                      <a:pt x="984250" y="0"/>
                    </a:lnTo>
                    <a:lnTo>
                      <a:pt x="952500" y="476250"/>
                    </a:lnTo>
                    <a:lnTo>
                      <a:pt x="927100" y="622300"/>
                    </a:lnTo>
                    <a:lnTo>
                      <a:pt x="819150" y="806450"/>
                    </a:lnTo>
                    <a:lnTo>
                      <a:pt x="635000" y="844550"/>
                    </a:lnTo>
                    <a:lnTo>
                      <a:pt x="260350" y="838200"/>
                    </a:lnTo>
                    <a:lnTo>
                      <a:pt x="133350" y="793750"/>
                    </a:lnTo>
                    <a:lnTo>
                      <a:pt x="57150" y="609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7" name="Oval 36"/>
            <p:cNvSpPr/>
            <p:nvPr/>
          </p:nvSpPr>
          <p:spPr>
            <a:xfrm>
              <a:off x="4208806" y="4507788"/>
              <a:ext cx="694806" cy="69552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C</a:t>
              </a:r>
            </a:p>
          </p:txBody>
        </p:sp>
      </p:grpSp>
      <p:grpSp>
        <p:nvGrpSpPr>
          <p:cNvPr id="29700" name="Group 29699"/>
          <p:cNvGrpSpPr>
            <a:grpSpLocks/>
          </p:cNvGrpSpPr>
          <p:nvPr/>
        </p:nvGrpSpPr>
        <p:grpSpPr bwMode="auto">
          <a:xfrm>
            <a:off x="5457825" y="2517775"/>
            <a:ext cx="1535113" cy="2127250"/>
            <a:chOff x="5458192" y="3075461"/>
            <a:chExt cx="1533968" cy="2127847"/>
          </a:xfrm>
        </p:grpSpPr>
        <p:grpSp>
          <p:nvGrpSpPr>
            <p:cNvPr id="54291" name="Group 29"/>
            <p:cNvGrpSpPr>
              <a:grpSpLocks/>
            </p:cNvGrpSpPr>
            <p:nvPr/>
          </p:nvGrpSpPr>
          <p:grpSpPr bwMode="auto">
            <a:xfrm>
              <a:off x="5458192" y="3075461"/>
              <a:ext cx="1533968" cy="1275817"/>
              <a:chOff x="5458192" y="3075461"/>
              <a:chExt cx="1533968" cy="1275817"/>
            </a:xfrm>
          </p:grpSpPr>
          <p:grpSp>
            <p:nvGrpSpPr>
              <p:cNvPr id="54293" name="Group 19"/>
              <p:cNvGrpSpPr>
                <a:grpSpLocks/>
              </p:cNvGrpSpPr>
              <p:nvPr/>
            </p:nvGrpSpPr>
            <p:grpSpPr bwMode="auto">
              <a:xfrm>
                <a:off x="5458192" y="3075461"/>
                <a:ext cx="1533968" cy="1275817"/>
                <a:chOff x="1044256" y="2061029"/>
                <a:chExt cx="4231899" cy="3519714"/>
              </a:xfrm>
            </p:grpSpPr>
            <p:pic>
              <p:nvPicPr>
                <p:cNvPr id="54295" name="Picture 2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4256" y="2061029"/>
                  <a:ext cx="4231899" cy="3519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2" name="Rectangle 21"/>
                <p:cNvSpPr/>
                <p:nvPr/>
              </p:nvSpPr>
              <p:spPr>
                <a:xfrm>
                  <a:off x="2120830" y="2367686"/>
                  <a:ext cx="1842430" cy="29044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27" name="Freeform: Shape 26"/>
              <p:cNvSpPr/>
              <p:nvPr/>
            </p:nvSpPr>
            <p:spPr>
              <a:xfrm>
                <a:off x="5715175" y="3834499"/>
                <a:ext cx="939099" cy="476384"/>
              </a:xfrm>
              <a:custGeom>
                <a:avLst/>
                <a:gdLst>
                  <a:gd name="connsiteX0" fmla="*/ 0 w 939800"/>
                  <a:gd name="connsiteY0" fmla="*/ 0 h 476250"/>
                  <a:gd name="connsiteX1" fmla="*/ 939800 w 939800"/>
                  <a:gd name="connsiteY1" fmla="*/ 6350 h 476250"/>
                  <a:gd name="connsiteX2" fmla="*/ 908050 w 939800"/>
                  <a:gd name="connsiteY2" fmla="*/ 215900 h 476250"/>
                  <a:gd name="connsiteX3" fmla="*/ 812800 w 939800"/>
                  <a:gd name="connsiteY3" fmla="*/ 406400 h 476250"/>
                  <a:gd name="connsiteX4" fmla="*/ 654050 w 939800"/>
                  <a:gd name="connsiteY4" fmla="*/ 476250 h 476250"/>
                  <a:gd name="connsiteX5" fmla="*/ 247650 w 939800"/>
                  <a:gd name="connsiteY5" fmla="*/ 469900 h 476250"/>
                  <a:gd name="connsiteX6" fmla="*/ 139700 w 939800"/>
                  <a:gd name="connsiteY6" fmla="*/ 419100 h 476250"/>
                  <a:gd name="connsiteX7" fmla="*/ 38100 w 939800"/>
                  <a:gd name="connsiteY7" fmla="*/ 222250 h 476250"/>
                  <a:gd name="connsiteX8" fmla="*/ 0 w 939800"/>
                  <a:gd name="connsiteY8" fmla="*/ 0 h 47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39800" h="476250">
                    <a:moveTo>
                      <a:pt x="0" y="0"/>
                    </a:moveTo>
                    <a:lnTo>
                      <a:pt x="939800" y="6350"/>
                    </a:lnTo>
                    <a:lnTo>
                      <a:pt x="908050" y="215900"/>
                    </a:lnTo>
                    <a:lnTo>
                      <a:pt x="812800" y="406400"/>
                    </a:lnTo>
                    <a:lnTo>
                      <a:pt x="654050" y="476250"/>
                    </a:lnTo>
                    <a:lnTo>
                      <a:pt x="247650" y="469900"/>
                    </a:lnTo>
                    <a:lnTo>
                      <a:pt x="139700" y="419100"/>
                    </a:lnTo>
                    <a:lnTo>
                      <a:pt x="38100" y="2222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8" name="Oval 37"/>
            <p:cNvSpPr/>
            <p:nvPr/>
          </p:nvSpPr>
          <p:spPr>
            <a:xfrm>
              <a:off x="5830977" y="4507788"/>
              <a:ext cx="694806" cy="69552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D</a:t>
              </a:r>
            </a:p>
          </p:txBody>
        </p:sp>
      </p:grpSp>
      <p:grpSp>
        <p:nvGrpSpPr>
          <p:cNvPr id="29699" name="Group 29698"/>
          <p:cNvGrpSpPr>
            <a:grpSpLocks/>
          </p:cNvGrpSpPr>
          <p:nvPr/>
        </p:nvGrpSpPr>
        <p:grpSpPr bwMode="auto">
          <a:xfrm>
            <a:off x="7077075" y="2517775"/>
            <a:ext cx="1533525" cy="2127250"/>
            <a:chOff x="7077191" y="3075461"/>
            <a:chExt cx="1533968" cy="2127847"/>
          </a:xfrm>
        </p:grpSpPr>
        <p:grpSp>
          <p:nvGrpSpPr>
            <p:cNvPr id="54285" name="Group 28"/>
            <p:cNvGrpSpPr>
              <a:grpSpLocks/>
            </p:cNvGrpSpPr>
            <p:nvPr/>
          </p:nvGrpSpPr>
          <p:grpSpPr bwMode="auto">
            <a:xfrm>
              <a:off x="7077191" y="3075461"/>
              <a:ext cx="1533968" cy="1275817"/>
              <a:chOff x="7077191" y="3075461"/>
              <a:chExt cx="1533968" cy="1275817"/>
            </a:xfrm>
          </p:grpSpPr>
          <p:grpSp>
            <p:nvGrpSpPr>
              <p:cNvPr id="54287" name="Group 22"/>
              <p:cNvGrpSpPr>
                <a:grpSpLocks/>
              </p:cNvGrpSpPr>
              <p:nvPr/>
            </p:nvGrpSpPr>
            <p:grpSpPr bwMode="auto">
              <a:xfrm>
                <a:off x="7077191" y="3075461"/>
                <a:ext cx="1533968" cy="1275817"/>
                <a:chOff x="1044256" y="2061029"/>
                <a:chExt cx="4231899" cy="3519714"/>
              </a:xfrm>
            </p:grpSpPr>
            <p:pic>
              <p:nvPicPr>
                <p:cNvPr id="54289" name="Picture 23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44256" y="2061029"/>
                  <a:ext cx="4231899" cy="351971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5" name="Rectangle 24"/>
                <p:cNvSpPr/>
                <p:nvPr/>
              </p:nvSpPr>
              <p:spPr>
                <a:xfrm>
                  <a:off x="2117565" y="2367686"/>
                  <a:ext cx="1844336" cy="290448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/>
                </a:p>
              </p:txBody>
            </p:sp>
          </p:grpSp>
          <p:sp>
            <p:nvSpPr>
              <p:cNvPr id="28" name="Freeform: Shape 27"/>
              <p:cNvSpPr/>
              <p:nvPr/>
            </p:nvSpPr>
            <p:spPr>
              <a:xfrm>
                <a:off x="7480532" y="4247365"/>
                <a:ext cx="654239" cy="57166"/>
              </a:xfrm>
              <a:custGeom>
                <a:avLst/>
                <a:gdLst>
                  <a:gd name="connsiteX0" fmla="*/ 0 w 654050"/>
                  <a:gd name="connsiteY0" fmla="*/ 0 h 57150"/>
                  <a:gd name="connsiteX1" fmla="*/ 654050 w 654050"/>
                  <a:gd name="connsiteY1" fmla="*/ 0 h 57150"/>
                  <a:gd name="connsiteX2" fmla="*/ 603250 w 654050"/>
                  <a:gd name="connsiteY2" fmla="*/ 31750 h 57150"/>
                  <a:gd name="connsiteX3" fmla="*/ 311150 w 654050"/>
                  <a:gd name="connsiteY3" fmla="*/ 57150 h 57150"/>
                  <a:gd name="connsiteX4" fmla="*/ 133350 w 654050"/>
                  <a:gd name="connsiteY4" fmla="*/ 50800 h 57150"/>
                  <a:gd name="connsiteX5" fmla="*/ 0 w 654050"/>
                  <a:gd name="connsiteY5" fmla="*/ 0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4050" h="57150">
                    <a:moveTo>
                      <a:pt x="0" y="0"/>
                    </a:moveTo>
                    <a:lnTo>
                      <a:pt x="654050" y="0"/>
                    </a:lnTo>
                    <a:lnTo>
                      <a:pt x="603250" y="31750"/>
                    </a:lnTo>
                    <a:lnTo>
                      <a:pt x="311150" y="57150"/>
                    </a:lnTo>
                    <a:lnTo>
                      <a:pt x="133350" y="5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</p:grpSp>
        <p:sp>
          <p:nvSpPr>
            <p:cNvPr id="39" name="Oval 38"/>
            <p:cNvSpPr/>
            <p:nvPr/>
          </p:nvSpPr>
          <p:spPr>
            <a:xfrm>
              <a:off x="7453538" y="4507788"/>
              <a:ext cx="695526" cy="695520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3200" dirty="0">
                  <a:solidFill>
                    <a:schemeClr val="tx1"/>
                  </a:solidFill>
                </a:rPr>
                <a:t>E</a:t>
              </a:r>
            </a:p>
          </p:txBody>
        </p:sp>
      </p:grpSp>
      <p:sp>
        <p:nvSpPr>
          <p:cNvPr id="54283" name="Rectangle 44"/>
          <p:cNvSpPr>
            <a:spLocks noChangeArrowheads="1"/>
          </p:cNvSpPr>
          <p:nvPr/>
        </p:nvSpPr>
        <p:spPr bwMode="auto">
          <a:xfrm>
            <a:off x="673100" y="4864100"/>
            <a:ext cx="112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Least full</a:t>
            </a:r>
          </a:p>
        </p:txBody>
      </p:sp>
      <p:sp>
        <p:nvSpPr>
          <p:cNvPr id="54284" name="Rectangle 45"/>
          <p:cNvSpPr>
            <a:spLocks noChangeArrowheads="1"/>
          </p:cNvSpPr>
          <p:nvPr/>
        </p:nvSpPr>
        <p:spPr bwMode="auto">
          <a:xfrm>
            <a:off x="7237413" y="4864100"/>
            <a:ext cx="112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Most full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-0.70833 -2.22222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17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-0.35504 -0.0004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2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L 0.17709 -2.22222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35313 -0.0018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56" y="-9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2.22222E-6 L 0.53107 -1.11111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49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833 -2.22222E-6 L 3.61111E-6 -3.7037E-6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330" y="32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504 -0.00046 L 2.22222E-6 3.33333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-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08 -2.22222E-6 L 4.44444E-6 1.48148E-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67" y="-185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13 -0.00185 L -1.11111E-6 1.48148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9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107 -2.22222E-6 L -4.44444E-6 2.22222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0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Order!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56325" name="Rectangle 1"/>
          <p:cNvSpPr>
            <a:spLocks noChangeArrowheads="1"/>
          </p:cNvSpPr>
          <p:nvPr/>
        </p:nvSpPr>
        <p:spPr bwMode="auto">
          <a:xfrm>
            <a:off x="673100" y="1368425"/>
            <a:ext cx="79311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Order these times from </a:t>
            </a:r>
            <a:r>
              <a:rPr lang="en-GB" altLang="en-US" b="1">
                <a:solidFill>
                  <a:schemeClr val="tx1"/>
                </a:solidFill>
              </a:rPr>
              <a:t>shortest</a:t>
            </a:r>
            <a:r>
              <a:rPr lang="en-GB" altLang="en-US">
                <a:solidFill>
                  <a:schemeClr val="tx1"/>
                </a:solidFill>
              </a:rPr>
              <a:t> to </a:t>
            </a:r>
            <a:r>
              <a:rPr lang="en-GB" altLang="en-US" b="1">
                <a:solidFill>
                  <a:schemeClr val="tx1"/>
                </a:solidFill>
              </a:rPr>
              <a:t>longest</a:t>
            </a:r>
            <a:r>
              <a:rPr lang="en-GB" altLang="en-US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56326" name="Rectangle 44"/>
          <p:cNvSpPr>
            <a:spLocks noChangeArrowheads="1"/>
          </p:cNvSpPr>
          <p:nvPr/>
        </p:nvSpPr>
        <p:spPr bwMode="auto">
          <a:xfrm>
            <a:off x="1016000" y="4679950"/>
            <a:ext cx="1127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Shortest</a:t>
            </a:r>
          </a:p>
        </p:txBody>
      </p:sp>
      <p:sp>
        <p:nvSpPr>
          <p:cNvPr id="56327" name="Rectangle 45"/>
          <p:cNvSpPr>
            <a:spLocks noChangeArrowheads="1"/>
          </p:cNvSpPr>
          <p:nvPr/>
        </p:nvSpPr>
        <p:spPr bwMode="auto">
          <a:xfrm>
            <a:off x="7112000" y="4679950"/>
            <a:ext cx="1127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Longest</a:t>
            </a:r>
          </a:p>
        </p:txBody>
      </p:sp>
      <p:sp>
        <p:nvSpPr>
          <p:cNvPr id="4" name="Oval 3"/>
          <p:cNvSpPr/>
          <p:nvPr/>
        </p:nvSpPr>
        <p:spPr>
          <a:xfrm>
            <a:off x="881063" y="2625725"/>
            <a:ext cx="1409700" cy="1409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2000">
                <a:solidFill>
                  <a:schemeClr val="tx1"/>
                </a:solidFill>
              </a:rPr>
              <a:t>half an hour</a:t>
            </a:r>
          </a:p>
        </p:txBody>
      </p:sp>
      <p:sp>
        <p:nvSpPr>
          <p:cNvPr id="44" name="Oval 43"/>
          <p:cNvSpPr/>
          <p:nvPr/>
        </p:nvSpPr>
        <p:spPr>
          <a:xfrm>
            <a:off x="2911475" y="2625725"/>
            <a:ext cx="1409700" cy="1409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60 minutes</a:t>
            </a:r>
          </a:p>
        </p:txBody>
      </p:sp>
      <p:sp>
        <p:nvSpPr>
          <p:cNvPr id="47" name="Oval 46"/>
          <p:cNvSpPr/>
          <p:nvPr/>
        </p:nvSpPr>
        <p:spPr>
          <a:xfrm>
            <a:off x="4940300" y="2625725"/>
            <a:ext cx="1409700" cy="1409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2 hours</a:t>
            </a:r>
          </a:p>
        </p:txBody>
      </p:sp>
      <p:sp>
        <p:nvSpPr>
          <p:cNvPr id="48" name="Oval 47"/>
          <p:cNvSpPr/>
          <p:nvPr/>
        </p:nvSpPr>
        <p:spPr>
          <a:xfrm>
            <a:off x="6970713" y="2625725"/>
            <a:ext cx="1409700" cy="14097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GB" sz="2000" dirty="0">
                <a:solidFill>
                  <a:schemeClr val="tx1"/>
                </a:solidFill>
              </a:rPr>
              <a:t>45 minutes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1.85185E-6 L -0.44479 0.0018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40" y="9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22066 0.00162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85185E-6 L 0.22205 -4.44444E-6 " pathEditMode="relative" rAng="0" ptsTypes="AA">
                                      <p:cBhvr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24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79 0.00185 L 1.11111E-6 -4.44444E-6 " pathEditMode="relative" rAng="0" ptsTypes="AA">
                                      <p:cBhvr>
                                        <p:cTn id="2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17" y="347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066 0.00162 L -1.64799E-17 1.85185E-6 " pathEditMode="relative" rAng="0" ptsTypes="AA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16" y="-71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205 1.85185E-6 L -8.33333E-7 -4.44444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07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44" grpId="0" animBg="1"/>
      <p:bldP spid="44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Word Problems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58373" name="Rectangle 1"/>
          <p:cNvSpPr>
            <a:spLocks noChangeArrowheads="1"/>
          </p:cNvSpPr>
          <p:nvPr/>
        </p:nvSpPr>
        <p:spPr bwMode="auto">
          <a:xfrm>
            <a:off x="673100" y="2598738"/>
            <a:ext cx="4327525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Nate is doing a maths quiz. He starts the quiz at half past nine and finishes at 10 o’clock. It takes him 2 minutes to answer each question. How many questions does he answer?</a:t>
            </a:r>
          </a:p>
        </p:txBody>
      </p:sp>
      <p:sp>
        <p:nvSpPr>
          <p:cNvPr id="13" name="Rounded Rectangle 10"/>
          <p:cNvSpPr/>
          <p:nvPr/>
        </p:nvSpPr>
        <p:spPr>
          <a:xfrm>
            <a:off x="673100" y="5684838"/>
            <a:ext cx="6591300" cy="623887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GB" dirty="0">
                <a:solidFill>
                  <a:schemeClr val="tx1"/>
                </a:solidFill>
              </a:rPr>
              <a:t>Nate works for 30 minutes. If each question takes 2 minutes that means he answered 15 questions. 15 × 2 = 30</a:t>
            </a:r>
          </a:p>
        </p:txBody>
      </p:sp>
      <p:pic>
        <p:nvPicPr>
          <p:cNvPr id="58375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473200"/>
            <a:ext cx="2895600" cy="39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3" grpId="0" animBg="1"/>
      <p:bldP spid="1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6041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60422" name="TextBox 1"/>
          <p:cNvSpPr txBox="1">
            <a:spLocks noChangeArrowheads="1"/>
          </p:cNvSpPr>
          <p:nvPr/>
        </p:nvSpPr>
        <p:spPr bwMode="auto">
          <a:xfrm>
            <a:off x="1252538" y="2876550"/>
            <a:ext cx="4879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45 + 32 =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563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60563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77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62470" name="TextBox 1"/>
          <p:cNvSpPr txBox="1">
            <a:spLocks noChangeArrowheads="1"/>
          </p:cNvSpPr>
          <p:nvPr/>
        </p:nvSpPr>
        <p:spPr bwMode="auto">
          <a:xfrm>
            <a:off x="1252538" y="2876550"/>
            <a:ext cx="4879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52 + 37 =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563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60563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89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6451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64518" name="TextBox 1"/>
          <p:cNvSpPr txBox="1">
            <a:spLocks noChangeArrowheads="1"/>
          </p:cNvSpPr>
          <p:nvPr/>
        </p:nvSpPr>
        <p:spPr bwMode="auto">
          <a:xfrm>
            <a:off x="1252538" y="2876550"/>
            <a:ext cx="4879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28 + 35 =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563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60563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1204913" y="2876550"/>
            <a:ext cx="76327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6 + 3 + 4 =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37313" y="2690813"/>
            <a:ext cx="1479550" cy="147637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6437313" y="2690813"/>
            <a:ext cx="1479550" cy="14763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Numbers</a:t>
            </a:r>
          </a:p>
        </p:txBody>
      </p:sp>
      <p:sp>
        <p:nvSpPr>
          <p:cNvPr id="6656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numbers: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66566" name="TextBox 1"/>
          <p:cNvSpPr txBox="1">
            <a:spLocks noChangeArrowheads="1"/>
          </p:cNvSpPr>
          <p:nvPr/>
        </p:nvSpPr>
        <p:spPr bwMode="auto">
          <a:xfrm>
            <a:off x="519113" y="2979738"/>
            <a:ext cx="2003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4800"/>
              <a:t>50 +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85963" y="2830513"/>
            <a:ext cx="904875" cy="906462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/>
          </a:p>
        </p:txBody>
      </p:sp>
      <p:sp>
        <p:nvSpPr>
          <p:cNvPr id="11" name="Rounded Rectangle 10"/>
          <p:cNvSpPr/>
          <p:nvPr/>
        </p:nvSpPr>
        <p:spPr>
          <a:xfrm>
            <a:off x="1985963" y="2830513"/>
            <a:ext cx="904875" cy="906462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66569" name="TextBox 1"/>
          <p:cNvSpPr txBox="1">
            <a:spLocks noChangeArrowheads="1"/>
          </p:cNvSpPr>
          <p:nvPr/>
        </p:nvSpPr>
        <p:spPr bwMode="auto">
          <a:xfrm>
            <a:off x="4159250" y="1936750"/>
            <a:ext cx="17367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sz="4800" b="1"/>
              <a:t>57 = </a:t>
            </a:r>
          </a:p>
        </p:txBody>
      </p:sp>
      <p:sp>
        <p:nvSpPr>
          <p:cNvPr id="66570" name="TextBox 1"/>
          <p:cNvSpPr txBox="1">
            <a:spLocks noChangeArrowheads="1"/>
          </p:cNvSpPr>
          <p:nvPr/>
        </p:nvSpPr>
        <p:spPr bwMode="auto">
          <a:xfrm>
            <a:off x="3306763" y="2979738"/>
            <a:ext cx="2003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4800"/>
              <a:t>40 + </a:t>
            </a:r>
          </a:p>
        </p:txBody>
      </p:sp>
      <p:sp>
        <p:nvSpPr>
          <p:cNvPr id="15" name="Rounded Rectangle 3"/>
          <p:cNvSpPr/>
          <p:nvPr/>
        </p:nvSpPr>
        <p:spPr>
          <a:xfrm>
            <a:off x="4773613" y="2830513"/>
            <a:ext cx="904875" cy="906462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/>
          </a:p>
        </p:txBody>
      </p:sp>
      <p:sp>
        <p:nvSpPr>
          <p:cNvPr id="16" name="Rounded Rectangle 10"/>
          <p:cNvSpPr/>
          <p:nvPr/>
        </p:nvSpPr>
        <p:spPr>
          <a:xfrm>
            <a:off x="4773613" y="2830513"/>
            <a:ext cx="904875" cy="906462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66573" name="TextBox 1"/>
          <p:cNvSpPr txBox="1">
            <a:spLocks noChangeArrowheads="1"/>
          </p:cNvSpPr>
          <p:nvPr/>
        </p:nvSpPr>
        <p:spPr bwMode="auto">
          <a:xfrm>
            <a:off x="6165850" y="2979738"/>
            <a:ext cx="2003425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4800"/>
              <a:t>30 + </a:t>
            </a:r>
          </a:p>
        </p:txBody>
      </p:sp>
      <p:sp>
        <p:nvSpPr>
          <p:cNvPr id="18" name="Rounded Rectangle 3"/>
          <p:cNvSpPr/>
          <p:nvPr/>
        </p:nvSpPr>
        <p:spPr>
          <a:xfrm>
            <a:off x="7632700" y="2830513"/>
            <a:ext cx="906463" cy="906462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/>
          </a:p>
        </p:txBody>
      </p:sp>
      <p:sp>
        <p:nvSpPr>
          <p:cNvPr id="19" name="Rounded Rectangle 10"/>
          <p:cNvSpPr/>
          <p:nvPr/>
        </p:nvSpPr>
        <p:spPr>
          <a:xfrm>
            <a:off x="7632700" y="2830513"/>
            <a:ext cx="906463" cy="906462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27</a:t>
            </a:r>
          </a:p>
        </p:txBody>
      </p:sp>
      <p:sp>
        <p:nvSpPr>
          <p:cNvPr id="66576" name="TextBox 1"/>
          <p:cNvSpPr txBox="1">
            <a:spLocks noChangeArrowheads="1"/>
          </p:cNvSpPr>
          <p:nvPr/>
        </p:nvSpPr>
        <p:spPr bwMode="auto">
          <a:xfrm>
            <a:off x="2516188" y="4537075"/>
            <a:ext cx="2005012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4800"/>
              <a:t>+ 37 </a:t>
            </a:r>
          </a:p>
        </p:txBody>
      </p:sp>
      <p:sp>
        <p:nvSpPr>
          <p:cNvPr id="21" name="Rounded Rectangle 3"/>
          <p:cNvSpPr/>
          <p:nvPr/>
        </p:nvSpPr>
        <p:spPr>
          <a:xfrm>
            <a:off x="1549400" y="4462463"/>
            <a:ext cx="904875" cy="90487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/>
          </a:p>
        </p:txBody>
      </p:sp>
      <p:sp>
        <p:nvSpPr>
          <p:cNvPr id="22" name="Rounded Rectangle 10"/>
          <p:cNvSpPr/>
          <p:nvPr/>
        </p:nvSpPr>
        <p:spPr>
          <a:xfrm>
            <a:off x="1549400" y="4462463"/>
            <a:ext cx="904875" cy="9048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tx1"/>
                </a:solidFill>
              </a:rPr>
              <a:t>20</a:t>
            </a:r>
          </a:p>
        </p:txBody>
      </p:sp>
      <p:sp>
        <p:nvSpPr>
          <p:cNvPr id="66579" name="TextBox 1"/>
          <p:cNvSpPr txBox="1">
            <a:spLocks noChangeArrowheads="1"/>
          </p:cNvSpPr>
          <p:nvPr/>
        </p:nvSpPr>
        <p:spPr bwMode="auto">
          <a:xfrm>
            <a:off x="5259388" y="4537075"/>
            <a:ext cx="200342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4800"/>
              <a:t>10 + </a:t>
            </a:r>
          </a:p>
        </p:txBody>
      </p:sp>
      <p:sp>
        <p:nvSpPr>
          <p:cNvPr id="27" name="Rounded Rectangle 3"/>
          <p:cNvSpPr/>
          <p:nvPr/>
        </p:nvSpPr>
        <p:spPr>
          <a:xfrm>
            <a:off x="6726238" y="4462463"/>
            <a:ext cx="906462" cy="90487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800"/>
          </a:p>
        </p:txBody>
      </p:sp>
      <p:sp>
        <p:nvSpPr>
          <p:cNvPr id="28" name="Rounded Rectangle 10"/>
          <p:cNvSpPr/>
          <p:nvPr/>
        </p:nvSpPr>
        <p:spPr>
          <a:xfrm>
            <a:off x="6726238" y="4462463"/>
            <a:ext cx="906462" cy="9048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dirty="0">
                <a:solidFill>
                  <a:schemeClr val="tx1"/>
                </a:solidFill>
              </a:rPr>
              <a:t>47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  <p:bldP spid="16" grpId="0" animBg="1"/>
      <p:bldP spid="16" grpId="1" animBg="1"/>
      <p:bldP spid="16" grpId="2" animBg="1"/>
      <p:bldP spid="19" grpId="0" animBg="1"/>
      <p:bldP spid="19" grpId="1" animBg="1"/>
      <p:bldP spid="19" grpId="2" animBg="1"/>
      <p:bldP spid="22" grpId="0" animBg="1"/>
      <p:bldP spid="22" grpId="1" animBg="1"/>
      <p:bldP spid="28" grpId="0" animBg="1"/>
      <p:bldP spid="28" grpId="1" animBg="1"/>
      <p:bldP spid="28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3318" name="TextBox 1"/>
          <p:cNvSpPr txBox="1">
            <a:spLocks noChangeArrowheads="1"/>
          </p:cNvSpPr>
          <p:nvPr/>
        </p:nvSpPr>
        <p:spPr bwMode="auto">
          <a:xfrm>
            <a:off x="1204913" y="2876550"/>
            <a:ext cx="76327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9 + 9 + 1 =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437313" y="2690813"/>
            <a:ext cx="1479550" cy="147637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6437313" y="2690813"/>
            <a:ext cx="1479550" cy="14763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5366" name="TextBox 1"/>
          <p:cNvSpPr txBox="1">
            <a:spLocks noChangeArrowheads="1"/>
          </p:cNvSpPr>
          <p:nvPr/>
        </p:nvSpPr>
        <p:spPr bwMode="auto">
          <a:xfrm>
            <a:off x="1966913" y="2876550"/>
            <a:ext cx="4165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33 + 6 =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132513" y="2690813"/>
            <a:ext cx="1479550" cy="147637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6132513" y="2690813"/>
            <a:ext cx="1479550" cy="147637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39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17411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7414" name="TextBox 1"/>
          <p:cNvSpPr txBox="1">
            <a:spLocks noChangeArrowheads="1"/>
          </p:cNvSpPr>
          <p:nvPr/>
        </p:nvSpPr>
        <p:spPr bwMode="auto">
          <a:xfrm>
            <a:off x="1252538" y="2876550"/>
            <a:ext cx="4879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30 + 20 =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563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60563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19462" name="TextBox 1"/>
          <p:cNvSpPr txBox="1">
            <a:spLocks noChangeArrowheads="1"/>
          </p:cNvSpPr>
          <p:nvPr/>
        </p:nvSpPr>
        <p:spPr bwMode="auto">
          <a:xfrm>
            <a:off x="1836738" y="2876550"/>
            <a:ext cx="4879975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47 - 5 =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7007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57007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42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21510" name="TextBox 1"/>
          <p:cNvSpPr txBox="1">
            <a:spLocks noChangeArrowheads="1"/>
          </p:cNvSpPr>
          <p:nvPr/>
        </p:nvSpPr>
        <p:spPr bwMode="auto">
          <a:xfrm>
            <a:off x="1778000" y="2876550"/>
            <a:ext cx="6451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20 +      = 40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1005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41005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20"/>
          <p:cNvSpPr>
            <a:spLocks noGrp="1"/>
          </p:cNvSpPr>
          <p:nvPr>
            <p:ph type="title"/>
          </p:nvPr>
        </p:nvSpPr>
        <p:spPr>
          <a:xfrm>
            <a:off x="457200" y="479425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3600" smtClean="0"/>
              <a:t>Missing Number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755650" y="1514475"/>
            <a:ext cx="76327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chemeClr val="tx1"/>
                </a:solidFill>
              </a:rPr>
              <a:t>Fill in the missing number:</a:t>
            </a:r>
          </a:p>
        </p:txBody>
      </p:sp>
      <p:sp>
        <p:nvSpPr>
          <p:cNvPr id="7" name="Show"/>
          <p:cNvSpPr/>
          <p:nvPr/>
        </p:nvSpPr>
        <p:spPr>
          <a:xfrm>
            <a:off x="7467600" y="5695950"/>
            <a:ext cx="1136650" cy="61912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Show Answers</a:t>
            </a:r>
          </a:p>
        </p:txBody>
      </p:sp>
      <p:sp>
        <p:nvSpPr>
          <p:cNvPr id="8" name="Hide"/>
          <p:cNvSpPr/>
          <p:nvPr/>
        </p:nvSpPr>
        <p:spPr>
          <a:xfrm>
            <a:off x="7467600" y="5689600"/>
            <a:ext cx="1136650" cy="61912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</a:rPr>
              <a:t>Hide Answers</a:t>
            </a:r>
          </a:p>
        </p:txBody>
      </p:sp>
      <p:sp>
        <p:nvSpPr>
          <p:cNvPr id="23558" name="TextBox 1"/>
          <p:cNvSpPr txBox="1">
            <a:spLocks noChangeArrowheads="1"/>
          </p:cNvSpPr>
          <p:nvPr/>
        </p:nvSpPr>
        <p:spPr bwMode="auto">
          <a:xfrm>
            <a:off x="1778000" y="2876550"/>
            <a:ext cx="6451600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GB" altLang="en-US" sz="8000"/>
              <a:t>90 -      = 40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735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/>
          </a:p>
        </p:txBody>
      </p:sp>
      <p:sp>
        <p:nvSpPr>
          <p:cNvPr id="11" name="Rounded Rectangle 10"/>
          <p:cNvSpPr/>
          <p:nvPr/>
        </p:nvSpPr>
        <p:spPr>
          <a:xfrm>
            <a:off x="3973513" y="2643188"/>
            <a:ext cx="1571625" cy="1571625"/>
          </a:xfrm>
          <a:prstGeom prst="roundRect">
            <a:avLst>
              <a:gd name="adj" fmla="val 8372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800" dirty="0">
                <a:solidFill>
                  <a:schemeClr val="tx1"/>
                </a:solidFill>
              </a:rPr>
              <a:t>50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363</TotalTime>
  <Words>920</Words>
  <Application>Microsoft Office PowerPoint</Application>
  <PresentationFormat>On-screen Show (4:3)</PresentationFormat>
  <Paragraphs>295</Paragraphs>
  <Slides>31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Sassoon Infant Rg</vt:lpstr>
      <vt:lpstr>Arial</vt:lpstr>
      <vt:lpstr>Twinkl SemiBold</vt:lpstr>
      <vt:lpstr>Calibri</vt:lpstr>
      <vt:lpstr>Twinkl</vt:lpstr>
      <vt:lpstr>Office Theme</vt:lpstr>
      <vt:lpstr>PowerPoint Presentation</vt:lpstr>
      <vt:lpstr>Missing Number</vt:lpstr>
      <vt:lpstr>Missing Number</vt:lpstr>
      <vt:lpstr>Missing Number</vt:lpstr>
      <vt:lpstr>Missing Number</vt:lpstr>
      <vt:lpstr>Missing Number</vt:lpstr>
      <vt:lpstr>Missing Number</vt:lpstr>
      <vt:lpstr>Missing Number</vt:lpstr>
      <vt:lpstr>Missing Number</vt:lpstr>
      <vt:lpstr>Tally Chart</vt:lpstr>
      <vt:lpstr>Tally Chart</vt:lpstr>
      <vt:lpstr>Interpreting Tally Charts</vt:lpstr>
      <vt:lpstr>Correct?</vt:lpstr>
      <vt:lpstr>What Shape am I Thinking of?</vt:lpstr>
      <vt:lpstr>What Shape am I Thinking of?</vt:lpstr>
      <vt:lpstr>Shape Sorting</vt:lpstr>
      <vt:lpstr>Rotation</vt:lpstr>
      <vt:lpstr>Word Problems</vt:lpstr>
      <vt:lpstr>Word Problems</vt:lpstr>
      <vt:lpstr>Word Problems</vt:lpstr>
      <vt:lpstr>Word Problems</vt:lpstr>
      <vt:lpstr>Temperature</vt:lpstr>
      <vt:lpstr>Temperature</vt:lpstr>
      <vt:lpstr>Order!</vt:lpstr>
      <vt:lpstr>Order!</vt:lpstr>
      <vt:lpstr>Word Problems</vt:lpstr>
      <vt:lpstr>Missing Number</vt:lpstr>
      <vt:lpstr>Missing Number</vt:lpstr>
      <vt:lpstr>Missing Number</vt:lpstr>
      <vt:lpstr>Missing Numbers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</dc:creator>
  <cp:lastModifiedBy>Joseph Hayward</cp:lastModifiedBy>
  <cp:revision>35</cp:revision>
  <dcterms:created xsi:type="dcterms:W3CDTF">2017-03-30T09:43:46Z</dcterms:created>
  <dcterms:modified xsi:type="dcterms:W3CDTF">2020-03-12T12:57:22Z</dcterms:modified>
</cp:coreProperties>
</file>