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67" r:id="rId21"/>
  </p:sldIdLst>
  <p:sldSz cx="9144000" cy="6858000" type="screen4x3"/>
  <p:notesSz cx="6858000" cy="9144000"/>
  <p:embeddedFontLst>
    <p:embeddedFont>
      <p:font typeface="Twinkl SemiBold" pitchFamily="2" charset="0"/>
      <p:bold r:id="rId24"/>
    </p:embeddedFont>
    <p:embeddedFont>
      <p:font typeface="Sassoon Infant Rg" panose="02000503030000020003" pitchFamily="50" charset="0"/>
      <p:regular r:id="rId25"/>
      <p:bold r:id="rId26"/>
    </p:embeddedFont>
    <p:embeddedFont>
      <p:font typeface="Twinkl" pitchFamily="2" charset="0"/>
      <p:regular r:id="rId27"/>
      <p:bold r:id="rId28"/>
    </p:embeddedFont>
    <p:embeddedFont>
      <p:font typeface="Calibri" panose="020F0502020204030204" pitchFamily="34" charset="0"/>
      <p:regular r:id="rId29"/>
      <p:bold r:id="rId30"/>
      <p:italic r:id="rId31"/>
      <p:boldItalic r:id="rId32"/>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18D"/>
    <a:srgbClr val="FFFFFF"/>
    <a:srgbClr val="DE1E5A"/>
    <a:srgbClr val="18A0DB"/>
    <a:srgbClr val="BC0105"/>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showGuides="1">
      <p:cViewPr varScale="1">
        <p:scale>
          <a:sx n="113" d="100"/>
          <a:sy n="113" d="100"/>
        </p:scale>
        <p:origin x="1476" y="102"/>
      </p:cViewPr>
      <p:guideLst>
        <p:guide orient="horz" pos="2160"/>
        <p:guide pos="2880"/>
        <p:guide pos="340"/>
        <p:guide orient="horz" pos="3974"/>
        <p:guide pos="5420"/>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3B3C3FB-0B24-47CF-A87F-8BEBB5A9B919}" type="datetimeFigureOut">
              <a:rPr lang="en-GB"/>
              <a:pPr>
                <a:defRPr/>
              </a:pPr>
              <a:t>12/03/2020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01355C1-B031-4AB7-B07B-C7F593C08814}" type="slidenum">
              <a:rPr lang="en-GB"/>
              <a:pPr>
                <a:defRPr/>
              </a:pPr>
              <a:t>‹#›</a:t>
            </a:fld>
            <a:endParaRPr lang="en-GB"/>
          </a:p>
        </p:txBody>
      </p:sp>
    </p:spTree>
    <p:extLst>
      <p:ext uri="{BB962C8B-B14F-4D97-AF65-F5344CB8AC3E}">
        <p14:creationId xmlns:p14="http://schemas.microsoft.com/office/powerpoint/2010/main" val="198682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64819F-FF73-4902-A9DF-8AA03C9A0D46}" type="datetimeFigureOut">
              <a:rPr lang="en-GB"/>
              <a:pPr>
                <a:defRPr/>
              </a:pPr>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4B27AEC-72BE-4176-AC76-6CC850DF5B36}" type="slidenum">
              <a:rPr lang="en-GB"/>
              <a:pPr>
                <a:defRPr/>
              </a:pPr>
              <a:t>‹#›</a:t>
            </a:fld>
            <a:endParaRPr lang="en-GB"/>
          </a:p>
        </p:txBody>
      </p:sp>
    </p:spTree>
    <p:extLst>
      <p:ext uri="{BB962C8B-B14F-4D97-AF65-F5344CB8AC3E}">
        <p14:creationId xmlns:p14="http://schemas.microsoft.com/office/powerpoint/2010/main" val="1434489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0DF38EE9-7CC2-4B32-8F5B-829401949F5C}" type="slidenum">
              <a:rPr lang="en-GB" altLang="en-US" smtClean="0">
                <a:latin typeface="Calibri" panose="020F0502020204030204" pitchFamily="34" charset="0"/>
              </a:rPr>
              <a:pPr fontAlgn="base">
                <a:spcBef>
                  <a:spcPct val="0"/>
                </a:spcBef>
                <a:spcAft>
                  <a:spcPct val="0"/>
                </a:spcAft>
              </a:pPr>
              <a:t>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07539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A6FA4078-E631-4C8A-ACCF-8D3703690A7B}"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6991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DC98B95D-58E8-4C8F-ABCD-631037225AEF}"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85797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1EB2EE84-D520-4824-BA57-E342020C6BA9}" type="slidenum">
              <a:rPr lang="en-GB" altLang="en-US" smtClean="0">
                <a:latin typeface="Calibri" panose="020F0502020204030204" pitchFamily="34" charset="0"/>
              </a:rPr>
              <a:pPr fontAlgn="base">
                <a:spcBef>
                  <a:spcPct val="0"/>
                </a:spcBef>
                <a:spcAft>
                  <a:spcPct val="0"/>
                </a:spcAft>
              </a:pPr>
              <a:t>13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4226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9CBC531C-ADEB-44CD-8C5A-4AE24BED9300}" type="slidenum">
              <a:rPr lang="en-GB" altLang="en-US" smtClean="0">
                <a:latin typeface="Calibri" panose="020F0502020204030204" pitchFamily="34" charset="0"/>
              </a:rPr>
              <a:pPr fontAlgn="base">
                <a:spcBef>
                  <a:spcPct val="0"/>
                </a:spcBef>
                <a:spcAft>
                  <a:spcPct val="0"/>
                </a:spcAft>
              </a:pPr>
              <a:t>14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4529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B1049721-5C15-4FB8-AC3B-06028290D5EC}" type="slidenum">
              <a:rPr lang="en-GB" altLang="en-US" smtClean="0">
                <a:latin typeface="Calibri" panose="020F0502020204030204" pitchFamily="34" charset="0"/>
              </a:rPr>
              <a:pPr fontAlgn="base">
                <a:spcBef>
                  <a:spcPct val="0"/>
                </a:spcBef>
                <a:spcAft>
                  <a:spcPct val="0"/>
                </a:spcAft>
              </a:pPr>
              <a:t>15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79314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40CEE3C0-4714-4F70-A65D-DA39B22EFEBC}" type="slidenum">
              <a:rPr lang="en-GB" altLang="en-US" smtClean="0">
                <a:latin typeface="Calibri" panose="020F0502020204030204" pitchFamily="34" charset="0"/>
              </a:rPr>
              <a:pPr fontAlgn="base">
                <a:spcBef>
                  <a:spcPct val="0"/>
                </a:spcBef>
                <a:spcAft>
                  <a:spcPct val="0"/>
                </a:spcAft>
              </a:pPr>
              <a:t>16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18923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2ECB9591-4E40-4E8C-87D5-1CDF0624F049}" type="slidenum">
              <a:rPr lang="en-GB" altLang="en-US" smtClean="0">
                <a:latin typeface="Calibri" panose="020F0502020204030204" pitchFamily="34" charset="0"/>
              </a:rPr>
              <a:pPr fontAlgn="base">
                <a:spcBef>
                  <a:spcPct val="0"/>
                </a:spcBef>
                <a:spcAft>
                  <a:spcPct val="0"/>
                </a:spcAft>
              </a:pPr>
              <a:t>17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9249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6DACCA80-58C8-4241-AA84-3E6B8FF5FEEB}" type="slidenum">
              <a:rPr lang="en-GB" altLang="en-US" smtClean="0">
                <a:latin typeface="Calibri" panose="020F0502020204030204" pitchFamily="34" charset="0"/>
              </a:rPr>
              <a:pPr fontAlgn="base">
                <a:spcBef>
                  <a:spcPct val="0"/>
                </a:spcBef>
                <a:spcAft>
                  <a:spcPct val="0"/>
                </a:spcAft>
              </a:pPr>
              <a:t>18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83804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37D61385-D6BD-4182-867D-BBF4D5F8198B}" type="slidenum">
              <a:rPr lang="en-GB" altLang="en-US" smtClean="0">
                <a:latin typeface="Calibri" panose="020F0502020204030204" pitchFamily="34" charset="0"/>
              </a:rPr>
              <a:pPr fontAlgn="base">
                <a:spcBef>
                  <a:spcPct val="0"/>
                </a:spcBef>
                <a:spcAft>
                  <a:spcPct val="0"/>
                </a:spcAft>
              </a:pPr>
              <a:t>19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2096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41FB277B-10F4-46F1-B224-A30155FD3F82}" type="slidenum">
              <a:rPr lang="en-GB" altLang="en-US" smtClean="0">
                <a:latin typeface="Calibri" panose="020F0502020204030204" pitchFamily="34" charset="0"/>
              </a:rPr>
              <a:pPr fontAlgn="base">
                <a:spcBef>
                  <a:spcPct val="0"/>
                </a:spcBef>
                <a:spcAft>
                  <a:spcPct val="0"/>
                </a:spcAft>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9387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62FCFFAF-4207-4034-9633-3B0B00C42E1C}"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89877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C73BEDCB-E112-4287-9255-1EE25AD073A2}"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07867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E8F13530-ADF0-44BB-9068-ADC8F1B83336}"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2755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F80D8F0B-6692-4BE4-B624-0A2186301BCE}"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52605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CD4AD2F7-8B35-4673-8208-C4B8B2498FEB}"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45342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B3312BAC-D6E4-4F89-9F60-D099611CE5F1}"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4327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D03870B9-F00A-411E-8DBE-4B9C3A7608BE}"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88723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419449" y="400254"/>
            <a:ext cx="4051882" cy="729842"/>
          </a:xfrm>
          <a:prstGeom prst="rect">
            <a:avLst/>
          </a:prstGeom>
          <a:solidFill>
            <a:srgbClr val="67C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2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1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83191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245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240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p:cNvSpPr>
            <a:spLocks noGrp="1"/>
          </p:cNvSpPr>
          <p:nvPr>
            <p:ph type="title"/>
          </p:nvPr>
        </p:nvSpPr>
        <p:spPr>
          <a:xfrm>
            <a:off x="457200" y="479425"/>
            <a:ext cx="8220075" cy="993775"/>
          </a:xfrm>
        </p:spPr>
        <p:txBody>
          <a:bodyPr/>
          <a:lstStyle/>
          <a:p>
            <a:pPr eaLnBrk="1" hangingPunct="1"/>
            <a:r>
              <a:rPr lang="en-GB" altLang="en-US" sz="3600" smtClean="0"/>
              <a:t>Shopping</a:t>
            </a:r>
          </a:p>
        </p:txBody>
      </p:sp>
      <p:sp>
        <p:nvSpPr>
          <p:cNvPr id="25603" name="Rectangle 4"/>
          <p:cNvSpPr>
            <a:spLocks noChangeArrowheads="1"/>
          </p:cNvSpPr>
          <p:nvPr/>
        </p:nvSpPr>
        <p:spPr bwMode="auto">
          <a:xfrm>
            <a:off x="669925" y="1504950"/>
            <a:ext cx="76819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Sam takes 50p to the shop to buy some fruit. How much change will he get if he buys:</a:t>
            </a:r>
            <a:endParaRPr lang="en-GB" altLang="en-US">
              <a:solidFill>
                <a:srgbClr val="C00000"/>
              </a:solidFill>
            </a:endParaRP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pic>
        <p:nvPicPr>
          <p:cNvPr id="256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2060575"/>
            <a:ext cx="13573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2325" y="2012950"/>
            <a:ext cx="9112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3937000"/>
            <a:ext cx="8445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21313" y="4067175"/>
            <a:ext cx="18875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4278313" y="3308350"/>
            <a:ext cx="1100137" cy="4572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27p</a:t>
            </a:r>
          </a:p>
        </p:txBody>
      </p:sp>
      <p:sp>
        <p:nvSpPr>
          <p:cNvPr id="19" name="Rounded Rectangle 18"/>
          <p:cNvSpPr/>
          <p:nvPr/>
        </p:nvSpPr>
        <p:spPr>
          <a:xfrm>
            <a:off x="5808663" y="3308350"/>
            <a:ext cx="1100137" cy="4572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36p</a:t>
            </a:r>
          </a:p>
        </p:txBody>
      </p:sp>
      <p:sp>
        <p:nvSpPr>
          <p:cNvPr id="20" name="Rounded Rectangle 19"/>
          <p:cNvSpPr/>
          <p:nvPr/>
        </p:nvSpPr>
        <p:spPr>
          <a:xfrm>
            <a:off x="4278313" y="5232400"/>
            <a:ext cx="1100137" cy="4572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19p</a:t>
            </a:r>
          </a:p>
        </p:txBody>
      </p:sp>
      <p:sp>
        <p:nvSpPr>
          <p:cNvPr id="21" name="Rounded Rectangle 20"/>
          <p:cNvSpPr/>
          <p:nvPr/>
        </p:nvSpPr>
        <p:spPr>
          <a:xfrm>
            <a:off x="5808663" y="5232400"/>
            <a:ext cx="1100137" cy="4572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43p</a:t>
            </a:r>
          </a:p>
        </p:txBody>
      </p:sp>
      <p:sp>
        <p:nvSpPr>
          <p:cNvPr id="22" name="Rounded Rectangle 21"/>
          <p:cNvSpPr/>
          <p:nvPr/>
        </p:nvSpPr>
        <p:spPr>
          <a:xfrm>
            <a:off x="3057525" y="2506663"/>
            <a:ext cx="698500" cy="490537"/>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23p</a:t>
            </a:r>
          </a:p>
        </p:txBody>
      </p:sp>
      <p:sp>
        <p:nvSpPr>
          <p:cNvPr id="25615" name="Rectangle 4"/>
          <p:cNvSpPr>
            <a:spLocks noChangeArrowheads="1"/>
          </p:cNvSpPr>
          <p:nvPr/>
        </p:nvSpPr>
        <p:spPr bwMode="auto">
          <a:xfrm>
            <a:off x="1522413" y="2252663"/>
            <a:ext cx="24384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250000"/>
              </a:lnSpc>
              <a:buFont typeface="Arial" panose="020B0604020202020204" pitchFamily="34" charset="0"/>
              <a:buNone/>
            </a:pPr>
            <a:r>
              <a:rPr lang="en-GB" altLang="en-US"/>
              <a:t>a banana?</a:t>
            </a:r>
            <a:endParaRPr lang="en-GB" altLang="en-US">
              <a:solidFill>
                <a:schemeClr val="tx1"/>
              </a:solidFill>
            </a:endParaRPr>
          </a:p>
          <a:p>
            <a:pPr>
              <a:lnSpc>
                <a:spcPct val="250000"/>
              </a:lnSpc>
              <a:buFont typeface="Arial" panose="020B0604020202020204" pitchFamily="34" charset="0"/>
              <a:buNone/>
            </a:pPr>
            <a:r>
              <a:rPr lang="en-GB" altLang="en-US">
                <a:solidFill>
                  <a:schemeClr val="tx1"/>
                </a:solidFill>
              </a:rPr>
              <a:t>an apple?</a:t>
            </a:r>
          </a:p>
          <a:p>
            <a:pPr>
              <a:lnSpc>
                <a:spcPct val="250000"/>
              </a:lnSpc>
              <a:buFont typeface="Arial" panose="020B0604020202020204" pitchFamily="34" charset="0"/>
              <a:buNone/>
            </a:pPr>
            <a:r>
              <a:rPr lang="en-GB" altLang="en-US">
                <a:solidFill>
                  <a:schemeClr val="tx1"/>
                </a:solidFill>
              </a:rPr>
              <a:t>a pear?</a:t>
            </a:r>
          </a:p>
          <a:p>
            <a:pPr>
              <a:lnSpc>
                <a:spcPct val="250000"/>
              </a:lnSpc>
              <a:buFont typeface="Arial" panose="020B0604020202020204" pitchFamily="34" charset="0"/>
              <a:buNone/>
            </a:pPr>
            <a:r>
              <a:rPr lang="en-GB" altLang="en-US">
                <a:solidFill>
                  <a:schemeClr val="tx1"/>
                </a:solidFill>
              </a:rPr>
              <a:t>some grapes</a:t>
            </a:r>
          </a:p>
        </p:txBody>
      </p:sp>
      <p:sp>
        <p:nvSpPr>
          <p:cNvPr id="16" name="Rounded Rectangle 15"/>
          <p:cNvSpPr/>
          <p:nvPr/>
        </p:nvSpPr>
        <p:spPr>
          <a:xfrm>
            <a:off x="3057525" y="3314700"/>
            <a:ext cx="698500" cy="490538"/>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14p</a:t>
            </a:r>
          </a:p>
        </p:txBody>
      </p:sp>
      <p:sp>
        <p:nvSpPr>
          <p:cNvPr id="17" name="Rounded Rectangle 16"/>
          <p:cNvSpPr/>
          <p:nvPr/>
        </p:nvSpPr>
        <p:spPr>
          <a:xfrm>
            <a:off x="3057525" y="4122738"/>
            <a:ext cx="698500" cy="49212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31p</a:t>
            </a:r>
          </a:p>
        </p:txBody>
      </p:sp>
      <p:sp>
        <p:nvSpPr>
          <p:cNvPr id="18" name="Rounded Rectangle 17"/>
          <p:cNvSpPr/>
          <p:nvPr/>
        </p:nvSpPr>
        <p:spPr>
          <a:xfrm>
            <a:off x="3057525" y="4930775"/>
            <a:ext cx="698500" cy="49212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7p</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22" grpId="0" animBg="1"/>
      <p:bldP spid="22" grpId="1" animBg="1"/>
      <p:bldP spid="16" grpId="0" animBg="1"/>
      <p:bldP spid="16" grpId="1" animBg="1"/>
      <p:bldP spid="17" grpId="0" animBg="1"/>
      <p:bldP spid="17"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2576513"/>
            <a:ext cx="3582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0"/>
          <p:cNvSpPr>
            <a:spLocks noGrp="1"/>
          </p:cNvSpPr>
          <p:nvPr>
            <p:ph type="title"/>
          </p:nvPr>
        </p:nvSpPr>
        <p:spPr>
          <a:xfrm>
            <a:off x="457200" y="479425"/>
            <a:ext cx="8220075" cy="993775"/>
          </a:xfrm>
        </p:spPr>
        <p:txBody>
          <a:bodyPr/>
          <a:lstStyle/>
          <a:p>
            <a:pPr eaLnBrk="1" hangingPunct="1"/>
            <a:r>
              <a:rPr lang="en-GB" altLang="en-US" sz="3600" smtClean="0"/>
              <a:t>Word Problems</a:t>
            </a:r>
          </a:p>
        </p:txBody>
      </p:sp>
      <p:sp>
        <p:nvSpPr>
          <p:cNvPr id="27652" name="Rectangle 4"/>
          <p:cNvSpPr>
            <a:spLocks noChangeArrowheads="1"/>
          </p:cNvSpPr>
          <p:nvPr/>
        </p:nvSpPr>
        <p:spPr bwMode="auto">
          <a:xfrm>
            <a:off x="755650" y="1514475"/>
            <a:ext cx="76327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Samira has been collecting 2p coins in her piggy bank. She wants to use them to buy a comic that costs 35p. Samira says, ‘I will get some change when I pay for my comic.’ Is she right? How do you know? </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6" name="Rounded Rectangle 15"/>
          <p:cNvSpPr/>
          <p:nvPr/>
        </p:nvSpPr>
        <p:spPr>
          <a:xfrm>
            <a:off x="755650" y="5341938"/>
            <a:ext cx="6588125" cy="973137"/>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Yes she is right. If she is collecting 2p coins, she will have an even amount of money, but the cost of the comic is an odd number, so she will get 1p change.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2576513"/>
            <a:ext cx="3582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0"/>
          <p:cNvSpPr>
            <a:spLocks noGrp="1"/>
          </p:cNvSpPr>
          <p:nvPr>
            <p:ph type="title"/>
          </p:nvPr>
        </p:nvSpPr>
        <p:spPr>
          <a:xfrm>
            <a:off x="457200" y="479425"/>
            <a:ext cx="8220075" cy="993775"/>
          </a:xfrm>
        </p:spPr>
        <p:txBody>
          <a:bodyPr/>
          <a:lstStyle/>
          <a:p>
            <a:pPr eaLnBrk="1" hangingPunct="1"/>
            <a:r>
              <a:rPr lang="en-GB" altLang="en-US" sz="3600" smtClean="0"/>
              <a:t>Word Problems</a:t>
            </a:r>
          </a:p>
        </p:txBody>
      </p:sp>
      <p:sp>
        <p:nvSpPr>
          <p:cNvPr id="29700" name="Rectangle 4"/>
          <p:cNvSpPr>
            <a:spLocks noChangeArrowheads="1"/>
          </p:cNvSpPr>
          <p:nvPr/>
        </p:nvSpPr>
        <p:spPr bwMode="auto">
          <a:xfrm>
            <a:off x="755650" y="1514475"/>
            <a:ext cx="76327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Joe has been collecting 5p coins in his piggy bank. He wants to use them to buy a pack of pencils that costs 95p. Joe says, ‘I can pay for the pencils exactly with my coins.’ Is he right? How do you know? </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6" name="Rounded Rectangle 15"/>
          <p:cNvSpPr/>
          <p:nvPr/>
        </p:nvSpPr>
        <p:spPr>
          <a:xfrm>
            <a:off x="755650" y="5080000"/>
            <a:ext cx="6588125" cy="123507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Yes he is right. If he is collecting 5p coins, he will have an amount that is a multiple of 5 (ends in a 5 or a 0). The cost of the pencils is also a multiple of 5, so he will be able to pay the exact amount.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0"/>
          <p:cNvSpPr>
            <a:spLocks noGrp="1"/>
          </p:cNvSpPr>
          <p:nvPr>
            <p:ph type="title"/>
          </p:nvPr>
        </p:nvSpPr>
        <p:spPr>
          <a:xfrm>
            <a:off x="457200" y="479425"/>
            <a:ext cx="8220075" cy="993775"/>
          </a:xfrm>
        </p:spPr>
        <p:txBody>
          <a:bodyPr/>
          <a:lstStyle/>
          <a:p>
            <a:pPr eaLnBrk="1" hangingPunct="1"/>
            <a:r>
              <a:rPr lang="en-GB" altLang="en-US" sz="3600" smtClean="0"/>
              <a:t>Ordering Numbers</a:t>
            </a:r>
          </a:p>
        </p:txBody>
      </p:sp>
      <p:sp>
        <p:nvSpPr>
          <p:cNvPr id="31747" name="Rectangle 4"/>
          <p:cNvSpPr>
            <a:spLocks noChangeArrowheads="1"/>
          </p:cNvSpPr>
          <p:nvPr/>
        </p:nvSpPr>
        <p:spPr bwMode="auto">
          <a:xfrm>
            <a:off x="755650" y="151447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Write these numbers in ascending order (getting bigger):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3" name="Oval 2"/>
          <p:cNvSpPr/>
          <p:nvPr/>
        </p:nvSpPr>
        <p:spPr>
          <a:xfrm>
            <a:off x="755650"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45</a:t>
            </a:r>
          </a:p>
        </p:txBody>
      </p:sp>
      <p:sp>
        <p:nvSpPr>
          <p:cNvPr id="10" name="Oval 9"/>
          <p:cNvSpPr/>
          <p:nvPr/>
        </p:nvSpPr>
        <p:spPr>
          <a:xfrm>
            <a:off x="2071688"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93</a:t>
            </a:r>
          </a:p>
        </p:txBody>
      </p:sp>
      <p:sp>
        <p:nvSpPr>
          <p:cNvPr id="11" name="Oval 10"/>
          <p:cNvSpPr/>
          <p:nvPr/>
        </p:nvSpPr>
        <p:spPr>
          <a:xfrm>
            <a:off x="3386138"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32</a:t>
            </a:r>
          </a:p>
        </p:txBody>
      </p:sp>
      <p:sp>
        <p:nvSpPr>
          <p:cNvPr id="12" name="Oval 11"/>
          <p:cNvSpPr/>
          <p:nvPr/>
        </p:nvSpPr>
        <p:spPr>
          <a:xfrm>
            <a:off x="4702175"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12</a:t>
            </a:r>
          </a:p>
        </p:txBody>
      </p:sp>
      <p:sp>
        <p:nvSpPr>
          <p:cNvPr id="13" name="Oval 12"/>
          <p:cNvSpPr/>
          <p:nvPr/>
        </p:nvSpPr>
        <p:spPr>
          <a:xfrm>
            <a:off x="6016625"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8</a:t>
            </a:r>
          </a:p>
        </p:txBody>
      </p:sp>
      <p:sp>
        <p:nvSpPr>
          <p:cNvPr id="14" name="Oval 13"/>
          <p:cNvSpPr/>
          <p:nvPr/>
        </p:nvSpPr>
        <p:spPr>
          <a:xfrm>
            <a:off x="7332663"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87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accel="50000" decel="50000" fill="hold" grpId="0" nodeType="withEffect">
                                  <p:stCondLst>
                                    <p:cond delay="0"/>
                                  </p:stCondLst>
                                  <p:childTnLst>
                                    <p:animMotion origin="layout" path="M 4.72222E-6 0 L -0.57605 0 " pathEditMode="relative" rAng="0" ptsTypes="AA">
                                      <p:cBhvr>
                                        <p:cTn id="9" dur="500" fill="hold"/>
                                        <p:tgtEl>
                                          <p:spTgt spid="13"/>
                                        </p:tgtEl>
                                        <p:attrNameLst>
                                          <p:attrName>ppt_x</p:attrName>
                                          <p:attrName>ppt_y</p:attrName>
                                        </p:attrNameLst>
                                      </p:cBhvr>
                                      <p:rCtr x="-28802" y="0"/>
                                    </p:animMotion>
                                  </p:childTnLst>
                                </p:cTn>
                              </p:par>
                              <p:par>
                                <p:cTn id="10" presetID="42" presetClass="path" presetSubtype="0" accel="50000" decel="50000" fill="hold" grpId="0" nodeType="withEffect">
                                  <p:stCondLst>
                                    <p:cond delay="0"/>
                                  </p:stCondLst>
                                  <p:childTnLst>
                                    <p:animMotion origin="layout" path="M 4.72222E-6 0 L -0.28681 0 " pathEditMode="relative" rAng="0" ptsTypes="AA">
                                      <p:cBhvr>
                                        <p:cTn id="11" dur="500" fill="hold"/>
                                        <p:tgtEl>
                                          <p:spTgt spid="12"/>
                                        </p:tgtEl>
                                        <p:attrNameLst>
                                          <p:attrName>ppt_x</p:attrName>
                                          <p:attrName>ppt_y</p:attrName>
                                        </p:attrNameLst>
                                      </p:cBhvr>
                                      <p:rCtr x="-14340" y="0"/>
                                    </p:animMotion>
                                  </p:childTnLst>
                                </p:cTn>
                              </p:par>
                              <p:par>
                                <p:cTn id="12" presetID="42" presetClass="path" presetSubtype="0" accel="50000" decel="50000" fill="hold" grpId="0" nodeType="withEffect">
                                  <p:stCondLst>
                                    <p:cond delay="0"/>
                                  </p:stCondLst>
                                  <p:childTnLst>
                                    <p:animMotion origin="layout" path="M 1.94444E-6 0 L 0.42969 0 " pathEditMode="relative" rAng="0" ptsTypes="AA">
                                      <p:cBhvr>
                                        <p:cTn id="13" dur="500" fill="hold"/>
                                        <p:tgtEl>
                                          <p:spTgt spid="3"/>
                                        </p:tgtEl>
                                        <p:attrNameLst>
                                          <p:attrName>ppt_x</p:attrName>
                                          <p:attrName>ppt_y</p:attrName>
                                        </p:attrNameLst>
                                      </p:cBhvr>
                                      <p:rCtr x="21476" y="0"/>
                                    </p:animMotion>
                                  </p:childTnLst>
                                </p:cTn>
                              </p:par>
                              <p:par>
                                <p:cTn id="14" presetID="42" presetClass="path" presetSubtype="0" accel="50000" decel="50000" fill="hold" grpId="0" nodeType="withEffect">
                                  <p:stCondLst>
                                    <p:cond delay="0"/>
                                  </p:stCondLst>
                                  <p:childTnLst>
                                    <p:animMotion origin="layout" path="M 1.11111E-6 0 L -0.14392 1.11111E-6 " pathEditMode="relative" rAng="0" ptsTypes="AA">
                                      <p:cBhvr>
                                        <p:cTn id="15" dur="500" fill="hold"/>
                                        <p:tgtEl>
                                          <p:spTgt spid="14"/>
                                        </p:tgtEl>
                                        <p:attrNameLst>
                                          <p:attrName>ppt_x</p:attrName>
                                          <p:attrName>ppt_y</p:attrName>
                                        </p:attrNameLst>
                                      </p:cBhvr>
                                      <p:rCtr x="-6979" y="-1505"/>
                                    </p:animMotion>
                                  </p:childTnLst>
                                </p:cTn>
                              </p:par>
                              <p:par>
                                <p:cTn id="16" presetID="42" presetClass="path" presetSubtype="0" accel="50000" decel="50000" fill="hold" grpId="0" nodeType="withEffect">
                                  <p:stCondLst>
                                    <p:cond delay="0"/>
                                  </p:stCondLst>
                                  <p:childTnLst>
                                    <p:animMotion origin="layout" path="M -1.66667E-6 0 L 0.57535 0 " pathEditMode="relative" rAng="0" ptsTypes="AA">
                                      <p:cBhvr>
                                        <p:cTn id="17" dur="500" fill="hold"/>
                                        <p:tgtEl>
                                          <p:spTgt spid="10"/>
                                        </p:tgtEl>
                                        <p:attrNameLst>
                                          <p:attrName>ppt_x</p:attrName>
                                          <p:attrName>ppt_y</p:attrName>
                                        </p:attrNameLst>
                                      </p:cBhvr>
                                      <p:rCtr x="28872" y="0"/>
                                    </p:animMotion>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42" presetClass="path" presetSubtype="0" accel="50000" decel="50000" fill="hold" grpId="1" nodeType="withEffect">
                                  <p:stCondLst>
                                    <p:cond delay="0"/>
                                  </p:stCondLst>
                                  <p:childTnLst>
                                    <p:animMotion origin="layout" path="M -0.57605 0 L -3.61111E-6 0 " pathEditMode="relative" rAng="0" ptsTypes="AA">
                                      <p:cBhvr>
                                        <p:cTn id="25" dur="500" fill="hold"/>
                                        <p:tgtEl>
                                          <p:spTgt spid="13"/>
                                        </p:tgtEl>
                                        <p:attrNameLst>
                                          <p:attrName>ppt_x</p:attrName>
                                          <p:attrName>ppt_y</p:attrName>
                                        </p:attrNameLst>
                                      </p:cBhvr>
                                      <p:rCtr x="28438" y="0"/>
                                    </p:animMotion>
                                  </p:childTnLst>
                                </p:cTn>
                              </p:par>
                              <p:par>
                                <p:cTn id="26" presetID="42" presetClass="path" presetSubtype="0" accel="50000" decel="50000" fill="hold" grpId="1" nodeType="withEffect">
                                  <p:stCondLst>
                                    <p:cond delay="0"/>
                                  </p:stCondLst>
                                  <p:childTnLst>
                                    <p:animMotion origin="layout" path="M -0.28681 0 L 0.14375 0 " pathEditMode="relative" rAng="0" ptsTypes="AA">
                                      <p:cBhvr>
                                        <p:cTn id="27" dur="500" fill="hold"/>
                                        <p:tgtEl>
                                          <p:spTgt spid="12"/>
                                        </p:tgtEl>
                                        <p:attrNameLst>
                                          <p:attrName>ppt_x</p:attrName>
                                          <p:attrName>ppt_y</p:attrName>
                                        </p:attrNameLst>
                                      </p:cBhvr>
                                      <p:rCtr x="21319" y="0"/>
                                    </p:animMotion>
                                  </p:childTnLst>
                                </p:cTn>
                              </p:par>
                              <p:par>
                                <p:cTn id="28" presetID="42" presetClass="path" presetSubtype="0" accel="50000" decel="50000" fill="hold" grpId="1" nodeType="withEffect">
                                  <p:stCondLst>
                                    <p:cond delay="0"/>
                                  </p:stCondLst>
                                  <p:childTnLst>
                                    <p:animMotion origin="layout" path="M 0.42969 0 L 1.94444E-6 0 " pathEditMode="relative" rAng="0" ptsTypes="AA">
                                      <p:cBhvr>
                                        <p:cTn id="29" dur="500" fill="hold"/>
                                        <p:tgtEl>
                                          <p:spTgt spid="3"/>
                                        </p:tgtEl>
                                        <p:attrNameLst>
                                          <p:attrName>ppt_x</p:attrName>
                                          <p:attrName>ppt_y</p:attrName>
                                        </p:attrNameLst>
                                      </p:cBhvr>
                                      <p:rCtr x="-21493" y="0"/>
                                    </p:animMotion>
                                  </p:childTnLst>
                                </p:cTn>
                              </p:par>
                              <p:par>
                                <p:cTn id="30" presetID="42" presetClass="path" presetSubtype="0" accel="50000" decel="50000" fill="hold" grpId="1" nodeType="withEffect">
                                  <p:stCondLst>
                                    <p:cond delay="0"/>
                                  </p:stCondLst>
                                  <p:childTnLst>
                                    <p:animMotion origin="layout" path="M -0.14392 0 L 1.11111E-6 1.11111E-6 " pathEditMode="relative" rAng="0" ptsTypes="AA">
                                      <p:cBhvr>
                                        <p:cTn id="31" dur="500" fill="hold"/>
                                        <p:tgtEl>
                                          <p:spTgt spid="14"/>
                                        </p:tgtEl>
                                        <p:attrNameLst>
                                          <p:attrName>ppt_x</p:attrName>
                                          <p:attrName>ppt_y</p:attrName>
                                        </p:attrNameLst>
                                      </p:cBhvr>
                                      <p:rCtr x="7500" y="-1505"/>
                                    </p:animMotion>
                                  </p:childTnLst>
                                </p:cTn>
                              </p:par>
                              <p:par>
                                <p:cTn id="32" presetID="42" presetClass="path" presetSubtype="0" accel="50000" decel="50000" fill="hold" grpId="1" nodeType="withEffect">
                                  <p:stCondLst>
                                    <p:cond delay="0"/>
                                  </p:stCondLst>
                                  <p:childTnLst>
                                    <p:animMotion origin="layout" path="M 0.57535 0 L 4.44444E-6 4.81481E-6 " pathEditMode="relative" rAng="0" ptsTypes="AA">
                                      <p:cBhvr>
                                        <p:cTn id="33" dur="500" fill="hold"/>
                                        <p:tgtEl>
                                          <p:spTgt spid="10"/>
                                        </p:tgtEl>
                                        <p:attrNameLst>
                                          <p:attrName>ppt_x</p:attrName>
                                          <p:attrName>ppt_y</p:attrName>
                                        </p:attrNameLst>
                                      </p:cBhvr>
                                      <p:rCtr x="-28854" y="-741"/>
                                    </p:animMotion>
                                  </p:childTnLst>
                                </p:cTn>
                              </p:par>
                            </p:childTnLst>
                          </p:cTn>
                        </p:par>
                      </p:childTnLst>
                    </p:cTn>
                  </p:par>
                </p:childTnLst>
              </p:cTn>
              <p:nextCondLst>
                <p:cond evt="onClick" delay="0">
                  <p:tgtEl>
                    <p:spTgt spid="8"/>
                  </p:tgtEl>
                </p:cond>
              </p:nextCondLst>
            </p:seq>
          </p:childTnLst>
        </p:cTn>
      </p:par>
    </p:tnLst>
    <p:bldLst>
      <p:bldP spid="8" grpId="0" animBg="1"/>
      <p:bldP spid="8" grpId="1" animBg="1"/>
      <p:bldP spid="3" grpId="0" animBg="1"/>
      <p:bldP spid="3"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0"/>
          <p:cNvSpPr>
            <a:spLocks noGrp="1"/>
          </p:cNvSpPr>
          <p:nvPr>
            <p:ph type="title"/>
          </p:nvPr>
        </p:nvSpPr>
        <p:spPr>
          <a:xfrm>
            <a:off x="457200" y="479425"/>
            <a:ext cx="8220075" cy="993775"/>
          </a:xfrm>
        </p:spPr>
        <p:txBody>
          <a:bodyPr/>
          <a:lstStyle/>
          <a:p>
            <a:pPr eaLnBrk="1" hangingPunct="1"/>
            <a:r>
              <a:rPr lang="en-GB" altLang="en-US" sz="3600" smtClean="0"/>
              <a:t>Ordering Numbers</a:t>
            </a:r>
          </a:p>
        </p:txBody>
      </p:sp>
      <p:sp>
        <p:nvSpPr>
          <p:cNvPr id="33795" name="Rectangle 4"/>
          <p:cNvSpPr>
            <a:spLocks noChangeArrowheads="1"/>
          </p:cNvSpPr>
          <p:nvPr/>
        </p:nvSpPr>
        <p:spPr bwMode="auto">
          <a:xfrm>
            <a:off x="755650" y="151447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Write these numbers in descending order (getting smaller):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3" name="Oval 2"/>
          <p:cNvSpPr/>
          <p:nvPr/>
        </p:nvSpPr>
        <p:spPr>
          <a:xfrm>
            <a:off x="746125"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62</a:t>
            </a:r>
          </a:p>
        </p:txBody>
      </p:sp>
      <p:sp>
        <p:nvSpPr>
          <p:cNvPr id="10" name="Oval 9"/>
          <p:cNvSpPr/>
          <p:nvPr/>
        </p:nvSpPr>
        <p:spPr>
          <a:xfrm>
            <a:off x="2062163"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105</a:t>
            </a:r>
          </a:p>
        </p:txBody>
      </p:sp>
      <p:sp>
        <p:nvSpPr>
          <p:cNvPr id="11" name="Oval 10"/>
          <p:cNvSpPr/>
          <p:nvPr/>
        </p:nvSpPr>
        <p:spPr>
          <a:xfrm>
            <a:off x="3376613"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27</a:t>
            </a:r>
          </a:p>
        </p:txBody>
      </p:sp>
      <p:sp>
        <p:nvSpPr>
          <p:cNvPr id="12" name="Oval 11"/>
          <p:cNvSpPr/>
          <p:nvPr/>
        </p:nvSpPr>
        <p:spPr>
          <a:xfrm>
            <a:off x="4692650"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76</a:t>
            </a:r>
          </a:p>
        </p:txBody>
      </p:sp>
      <p:sp>
        <p:nvSpPr>
          <p:cNvPr id="13" name="Oval 12"/>
          <p:cNvSpPr/>
          <p:nvPr/>
        </p:nvSpPr>
        <p:spPr>
          <a:xfrm>
            <a:off x="6007100"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67</a:t>
            </a:r>
          </a:p>
        </p:txBody>
      </p:sp>
      <p:sp>
        <p:nvSpPr>
          <p:cNvPr id="14" name="Oval 13"/>
          <p:cNvSpPr/>
          <p:nvPr/>
        </p:nvSpPr>
        <p:spPr>
          <a:xfrm>
            <a:off x="7323138" y="2919413"/>
            <a:ext cx="1019175" cy="10191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31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accel="50000" decel="50000" fill="hold" grpId="0" nodeType="withEffect">
                                  <p:stCondLst>
                                    <p:cond delay="0"/>
                                  </p:stCondLst>
                                  <p:childTnLst>
                                    <p:animMotion origin="layout" path="M 0 0 L -0.14444 0 " pathEditMode="relative" rAng="0" ptsTypes="AA">
                                      <p:cBhvr>
                                        <p:cTn id="9" dur="500" fill="hold"/>
                                        <p:tgtEl>
                                          <p:spTgt spid="10"/>
                                        </p:tgtEl>
                                        <p:attrNameLst>
                                          <p:attrName>ppt_x</p:attrName>
                                          <p:attrName>ppt_y</p:attrName>
                                        </p:attrNameLst>
                                      </p:cBhvr>
                                      <p:rCtr x="-7222" y="0"/>
                                    </p:animMotion>
                                  </p:childTnLst>
                                </p:cTn>
                              </p:par>
                              <p:par>
                                <p:cTn id="10" presetID="42" presetClass="path" presetSubtype="0" accel="50000" decel="50000" fill="hold" grpId="0" nodeType="withEffect">
                                  <p:stCondLst>
                                    <p:cond delay="0"/>
                                  </p:stCondLst>
                                  <p:childTnLst>
                                    <p:animMotion origin="layout" path="M -3.61111E-6 0 L -0.28767 0 " pathEditMode="relative" rAng="0" ptsTypes="AA">
                                      <p:cBhvr>
                                        <p:cTn id="11" dur="500" fill="hold"/>
                                        <p:tgtEl>
                                          <p:spTgt spid="12"/>
                                        </p:tgtEl>
                                        <p:attrNameLst>
                                          <p:attrName>ppt_x</p:attrName>
                                          <p:attrName>ppt_y</p:attrName>
                                        </p:attrNameLst>
                                      </p:cBhvr>
                                      <p:rCtr x="-14514" y="0"/>
                                    </p:animMotion>
                                  </p:childTnLst>
                                </p:cTn>
                              </p:par>
                              <p:par>
                                <p:cTn id="12" presetID="42" presetClass="path" presetSubtype="0" accel="50000" decel="50000" fill="hold" grpId="0" nodeType="withEffect">
                                  <p:stCondLst>
                                    <p:cond delay="0"/>
                                  </p:stCondLst>
                                  <p:childTnLst>
                                    <p:animMotion origin="layout" path="M -3.61111E-6 0 L -0.28767 0 " pathEditMode="relative" rAng="0" ptsTypes="AA">
                                      <p:cBhvr>
                                        <p:cTn id="13" dur="500" fill="hold"/>
                                        <p:tgtEl>
                                          <p:spTgt spid="13"/>
                                        </p:tgtEl>
                                        <p:attrNameLst>
                                          <p:attrName>ppt_x</p:attrName>
                                          <p:attrName>ppt_y</p:attrName>
                                        </p:attrNameLst>
                                      </p:cBhvr>
                                      <p:rCtr x="-14392" y="0"/>
                                    </p:animMotion>
                                  </p:childTnLst>
                                </p:cTn>
                              </p:par>
                              <p:par>
                                <p:cTn id="14" presetID="42" presetClass="path" presetSubtype="0" accel="50000" decel="50000" fill="hold" grpId="0" nodeType="withEffect">
                                  <p:stCondLst>
                                    <p:cond delay="0"/>
                                  </p:stCondLst>
                                  <p:childTnLst>
                                    <p:animMotion origin="layout" path="M 3.61111E-6 0 L 0.4316 0 " pathEditMode="relative" rAng="0" ptsTypes="AA">
                                      <p:cBhvr>
                                        <p:cTn id="15" dur="500" fill="hold"/>
                                        <p:tgtEl>
                                          <p:spTgt spid="3"/>
                                        </p:tgtEl>
                                        <p:attrNameLst>
                                          <p:attrName>ppt_x</p:attrName>
                                          <p:attrName>ppt_y</p:attrName>
                                        </p:attrNameLst>
                                      </p:cBhvr>
                                      <p:rCtr x="21875" y="0"/>
                                    </p:animMotion>
                                  </p:childTnLst>
                                </p:cTn>
                              </p:par>
                              <p:par>
                                <p:cTn id="16" presetID="42" presetClass="path" presetSubtype="0" accel="50000" decel="50000" fill="hold" grpId="0" nodeType="withEffect">
                                  <p:stCondLst>
                                    <p:cond delay="0"/>
                                  </p:stCondLst>
                                  <p:childTnLst>
                                    <p:animMotion origin="layout" path="M 2.77778E-6 0 L -0.14392 0 " pathEditMode="relative" rAng="0" ptsTypes="AA">
                                      <p:cBhvr>
                                        <p:cTn id="17" dur="500" fill="hold"/>
                                        <p:tgtEl>
                                          <p:spTgt spid="14"/>
                                        </p:tgtEl>
                                        <p:attrNameLst>
                                          <p:attrName>ppt_x</p:attrName>
                                          <p:attrName>ppt_y</p:attrName>
                                        </p:attrNameLst>
                                      </p:cBhvr>
                                      <p:rCtr x="-7240" y="0"/>
                                    </p:animMotion>
                                  </p:childTnLst>
                                </p:cTn>
                              </p:par>
                              <p:par>
                                <p:cTn id="18" presetID="42" presetClass="path" presetSubtype="0" accel="50000" decel="50000" fill="hold" grpId="0" nodeType="withEffect">
                                  <p:stCondLst>
                                    <p:cond delay="0"/>
                                  </p:stCondLst>
                                  <p:childTnLst>
                                    <p:animMotion origin="layout" path="M 5.55112E-17 0 L 0.4316 3.7037E-6 " pathEditMode="relative" rAng="0" ptsTypes="AA">
                                      <p:cBhvr>
                                        <p:cTn id="19" dur="500" fill="hold"/>
                                        <p:tgtEl>
                                          <p:spTgt spid="11"/>
                                        </p:tgtEl>
                                        <p:attrNameLst>
                                          <p:attrName>ppt_x</p:attrName>
                                          <p:attrName>ppt_y</p:attrName>
                                        </p:attrNameLst>
                                      </p:cBhvr>
                                      <p:rCtr x="21337" y="-509"/>
                                    </p:animMotion>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42" presetClass="path" presetSubtype="0" accel="50000" decel="50000" fill="hold" grpId="1" nodeType="withEffect">
                                  <p:stCondLst>
                                    <p:cond delay="0"/>
                                  </p:stCondLst>
                                  <p:childTnLst>
                                    <p:animMotion origin="layout" path="M -0.14444 0 L -2.77778E-7 -3.7037E-7 " pathEditMode="relative" rAng="0" ptsTypes="AA">
                                      <p:cBhvr>
                                        <p:cTn id="27" dur="500" fill="hold"/>
                                        <p:tgtEl>
                                          <p:spTgt spid="10"/>
                                        </p:tgtEl>
                                        <p:attrNameLst>
                                          <p:attrName>ppt_x</p:attrName>
                                          <p:attrName>ppt_y</p:attrName>
                                        </p:attrNameLst>
                                      </p:cBhvr>
                                      <p:rCtr x="6806" y="-556"/>
                                    </p:animMotion>
                                  </p:childTnLst>
                                </p:cTn>
                              </p:par>
                              <p:par>
                                <p:cTn id="28" presetID="42" presetClass="path" presetSubtype="0" accel="50000" decel="50000" fill="hold" grpId="1" nodeType="withEffect">
                                  <p:stCondLst>
                                    <p:cond delay="0"/>
                                  </p:stCondLst>
                                  <p:childTnLst>
                                    <p:animMotion origin="layout" path="M -0.28767 0 L -8.33333E-7 0 " pathEditMode="relative" rAng="0" ptsTypes="AA">
                                      <p:cBhvr>
                                        <p:cTn id="29" dur="500" fill="hold"/>
                                        <p:tgtEl>
                                          <p:spTgt spid="12"/>
                                        </p:tgtEl>
                                        <p:attrNameLst>
                                          <p:attrName>ppt_x</p:attrName>
                                          <p:attrName>ppt_y</p:attrName>
                                        </p:attrNameLst>
                                      </p:cBhvr>
                                      <p:rCtr x="14080" y="0"/>
                                    </p:animMotion>
                                  </p:childTnLst>
                                </p:cTn>
                              </p:par>
                              <p:par>
                                <p:cTn id="30" presetID="42" presetClass="path" presetSubtype="0" accel="50000" decel="50000" fill="hold" grpId="1" nodeType="withEffect">
                                  <p:stCondLst>
                                    <p:cond delay="0"/>
                                  </p:stCondLst>
                                  <p:childTnLst>
                                    <p:animMotion origin="layout" path="M -0.28767 0 L 3.61111E-6 0 " pathEditMode="relative" rAng="0" ptsTypes="AA">
                                      <p:cBhvr>
                                        <p:cTn id="31" dur="500" fill="hold"/>
                                        <p:tgtEl>
                                          <p:spTgt spid="13"/>
                                        </p:tgtEl>
                                        <p:attrNameLst>
                                          <p:attrName>ppt_x</p:attrName>
                                          <p:attrName>ppt_y</p:attrName>
                                        </p:attrNameLst>
                                      </p:cBhvr>
                                      <p:rCtr x="14670" y="0"/>
                                    </p:animMotion>
                                  </p:childTnLst>
                                </p:cTn>
                              </p:par>
                              <p:par>
                                <p:cTn id="32" presetID="42" presetClass="path" presetSubtype="0" accel="50000" decel="50000" fill="hold" grpId="1" nodeType="withEffect">
                                  <p:stCondLst>
                                    <p:cond delay="0"/>
                                  </p:stCondLst>
                                  <p:childTnLst>
                                    <p:animMotion origin="layout" path="M 0.43159 0 L 4.44444E-6 -3.7037E-7 " pathEditMode="relative" rAng="0" ptsTypes="AA">
                                      <p:cBhvr>
                                        <p:cTn id="33" dur="500" fill="hold"/>
                                        <p:tgtEl>
                                          <p:spTgt spid="3"/>
                                        </p:tgtEl>
                                        <p:attrNameLst>
                                          <p:attrName>ppt_x</p:attrName>
                                          <p:attrName>ppt_y</p:attrName>
                                        </p:attrNameLst>
                                      </p:cBhvr>
                                      <p:rCtr x="-21927" y="-556"/>
                                    </p:animMotion>
                                  </p:childTnLst>
                                </p:cTn>
                              </p:par>
                              <p:par>
                                <p:cTn id="34" presetID="42" presetClass="path" presetSubtype="0" accel="50000" decel="50000" fill="hold" grpId="1" nodeType="withEffect">
                                  <p:stCondLst>
                                    <p:cond delay="0"/>
                                  </p:stCondLst>
                                  <p:childTnLst>
                                    <p:animMotion origin="layout" path="M -0.14393 0 L -3.61111E-6 2.22222E-6 " pathEditMode="relative" rAng="0" ptsTypes="AA">
                                      <p:cBhvr>
                                        <p:cTn id="35" dur="500" fill="hold"/>
                                        <p:tgtEl>
                                          <p:spTgt spid="14"/>
                                        </p:tgtEl>
                                        <p:attrNameLst>
                                          <p:attrName>ppt_x</p:attrName>
                                          <p:attrName>ppt_y</p:attrName>
                                        </p:attrNameLst>
                                      </p:cBhvr>
                                      <p:rCtr x="7187" y="-810"/>
                                    </p:animMotion>
                                  </p:childTnLst>
                                </p:cTn>
                              </p:par>
                              <p:par>
                                <p:cTn id="36" presetID="42" presetClass="path" presetSubtype="0" accel="50000" decel="50000" fill="hold" grpId="1" nodeType="withEffect">
                                  <p:stCondLst>
                                    <p:cond delay="0"/>
                                  </p:stCondLst>
                                  <p:childTnLst>
                                    <p:animMotion origin="layout" path="M 0.4316 0 L 4.44444E-6 4.81481E-6 " pathEditMode="relative" rAng="0" ptsTypes="AA">
                                      <p:cBhvr>
                                        <p:cTn id="37" dur="500" fill="hold"/>
                                        <p:tgtEl>
                                          <p:spTgt spid="11"/>
                                        </p:tgtEl>
                                        <p:attrNameLst>
                                          <p:attrName>ppt_x</p:attrName>
                                          <p:attrName>ppt_y</p:attrName>
                                        </p:attrNameLst>
                                      </p:cBhvr>
                                      <p:rCtr x="-21302" y="-440"/>
                                    </p:animMotion>
                                  </p:childTnLst>
                                </p:cTn>
                              </p:par>
                            </p:childTnLst>
                          </p:cTn>
                        </p:par>
                      </p:childTnLst>
                    </p:cTn>
                  </p:par>
                </p:childTnLst>
              </p:cTn>
              <p:nextCondLst>
                <p:cond evt="onClick" delay="0">
                  <p:tgtEl>
                    <p:spTgt spid="8"/>
                  </p:tgtEl>
                </p:cond>
              </p:nextCondLst>
            </p:seq>
          </p:childTnLst>
        </p:cTn>
      </p:par>
    </p:tnLst>
    <p:bldLst>
      <p:bldP spid="8" grpId="0" animBg="1"/>
      <p:bldP spid="8" grpId="1" animBg="1"/>
      <p:bldP spid="3" grpId="0" animBg="1"/>
      <p:bldP spid="3"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0"/>
          <p:cNvSpPr>
            <a:spLocks noGrp="1"/>
          </p:cNvSpPr>
          <p:nvPr>
            <p:ph type="title"/>
          </p:nvPr>
        </p:nvSpPr>
        <p:spPr>
          <a:xfrm>
            <a:off x="457200" y="479425"/>
            <a:ext cx="8220075" cy="993775"/>
          </a:xfrm>
        </p:spPr>
        <p:txBody>
          <a:bodyPr/>
          <a:lstStyle/>
          <a:p>
            <a:pPr eaLnBrk="1" hangingPunct="1"/>
            <a:r>
              <a:rPr lang="en-GB" altLang="en-US" sz="3600" smtClean="0"/>
              <a:t>More Than, Less Than</a:t>
            </a:r>
          </a:p>
        </p:txBody>
      </p:sp>
      <p:sp>
        <p:nvSpPr>
          <p:cNvPr id="35843" name="Rectangle 4"/>
          <p:cNvSpPr>
            <a:spLocks noChangeArrowheads="1"/>
          </p:cNvSpPr>
          <p:nvPr/>
        </p:nvSpPr>
        <p:spPr bwMode="auto">
          <a:xfrm>
            <a:off x="755650" y="151447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Choose two numbers from this list to make the number sentence correct:</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5" name="Oval 14"/>
          <p:cNvSpPr/>
          <p:nvPr/>
        </p:nvSpPr>
        <p:spPr>
          <a:xfrm>
            <a:off x="746125" y="2051050"/>
            <a:ext cx="1019175" cy="102076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62</a:t>
            </a:r>
          </a:p>
        </p:txBody>
      </p:sp>
      <p:sp>
        <p:nvSpPr>
          <p:cNvPr id="16" name="Oval 15"/>
          <p:cNvSpPr/>
          <p:nvPr/>
        </p:nvSpPr>
        <p:spPr>
          <a:xfrm>
            <a:off x="2062163" y="2051050"/>
            <a:ext cx="1019175" cy="102076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105</a:t>
            </a:r>
          </a:p>
        </p:txBody>
      </p:sp>
      <p:sp>
        <p:nvSpPr>
          <p:cNvPr id="17" name="Oval 16"/>
          <p:cNvSpPr/>
          <p:nvPr/>
        </p:nvSpPr>
        <p:spPr>
          <a:xfrm>
            <a:off x="3376613" y="2051050"/>
            <a:ext cx="1019175" cy="102076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27</a:t>
            </a:r>
          </a:p>
        </p:txBody>
      </p:sp>
      <p:sp>
        <p:nvSpPr>
          <p:cNvPr id="18" name="Oval 17"/>
          <p:cNvSpPr/>
          <p:nvPr/>
        </p:nvSpPr>
        <p:spPr>
          <a:xfrm>
            <a:off x="4692650" y="2051050"/>
            <a:ext cx="1019175" cy="102076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76</a:t>
            </a:r>
          </a:p>
        </p:txBody>
      </p:sp>
      <p:sp>
        <p:nvSpPr>
          <p:cNvPr id="19" name="Oval 18"/>
          <p:cNvSpPr/>
          <p:nvPr/>
        </p:nvSpPr>
        <p:spPr>
          <a:xfrm>
            <a:off x="6007100" y="2051050"/>
            <a:ext cx="1019175" cy="102076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67</a:t>
            </a:r>
          </a:p>
        </p:txBody>
      </p:sp>
      <p:sp>
        <p:nvSpPr>
          <p:cNvPr id="20" name="Oval 19"/>
          <p:cNvSpPr/>
          <p:nvPr/>
        </p:nvSpPr>
        <p:spPr>
          <a:xfrm>
            <a:off x="7323138" y="2051050"/>
            <a:ext cx="1019175" cy="102076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3600" dirty="0">
                <a:solidFill>
                  <a:schemeClr val="tx1"/>
                </a:solidFill>
              </a:rPr>
              <a:t>31</a:t>
            </a:r>
          </a:p>
        </p:txBody>
      </p:sp>
      <p:sp>
        <p:nvSpPr>
          <p:cNvPr id="2" name="Rounded Rectangle 1"/>
          <p:cNvSpPr/>
          <p:nvPr/>
        </p:nvSpPr>
        <p:spPr>
          <a:xfrm>
            <a:off x="3082925" y="3937000"/>
            <a:ext cx="1031875" cy="10334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ounded Rectangle 20"/>
          <p:cNvSpPr/>
          <p:nvPr/>
        </p:nvSpPr>
        <p:spPr>
          <a:xfrm>
            <a:off x="4973638" y="3937000"/>
            <a:ext cx="1033462" cy="10334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854" name="Rectangle 4"/>
          <p:cNvSpPr>
            <a:spLocks noChangeArrowheads="1"/>
          </p:cNvSpPr>
          <p:nvPr/>
        </p:nvSpPr>
        <p:spPr bwMode="auto">
          <a:xfrm>
            <a:off x="4356100" y="4076700"/>
            <a:ext cx="3778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sz="4400"/>
              <a:t>&gt;</a:t>
            </a:r>
          </a:p>
        </p:txBody>
      </p:sp>
      <p:sp>
        <p:nvSpPr>
          <p:cNvPr id="24" name="Rounded Rectangle 23"/>
          <p:cNvSpPr/>
          <p:nvPr/>
        </p:nvSpPr>
        <p:spPr>
          <a:xfrm>
            <a:off x="755650" y="5689600"/>
            <a:ext cx="6588125" cy="62547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Any pair of numbers where the number in the left-hand box is greater than the number in the right-hand box.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0"/>
          <p:cNvSpPr>
            <a:spLocks noGrp="1"/>
          </p:cNvSpPr>
          <p:nvPr>
            <p:ph type="title"/>
          </p:nvPr>
        </p:nvSpPr>
        <p:spPr>
          <a:xfrm>
            <a:off x="457200" y="479425"/>
            <a:ext cx="8220075" cy="993775"/>
          </a:xfrm>
        </p:spPr>
        <p:txBody>
          <a:bodyPr/>
          <a:lstStyle/>
          <a:p>
            <a:pPr eaLnBrk="1" hangingPunct="1"/>
            <a:r>
              <a:rPr lang="en-GB" altLang="en-US" sz="3600" smtClean="0"/>
              <a:t>Fractions</a:t>
            </a:r>
          </a:p>
        </p:txBody>
      </p:sp>
      <p:sp>
        <p:nvSpPr>
          <p:cNvPr id="37891" name="Rectangle 4"/>
          <p:cNvSpPr>
            <a:spLocks noChangeArrowheads="1"/>
          </p:cNvSpPr>
          <p:nvPr/>
        </p:nvSpPr>
        <p:spPr bwMode="auto">
          <a:xfrm>
            <a:off x="755650" y="1514475"/>
            <a:ext cx="7126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Kamal wants to shade in ¼ of this shape. How many sections should he shade?</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24" name="Rounded Rectangle 23"/>
          <p:cNvSpPr/>
          <p:nvPr/>
        </p:nvSpPr>
        <p:spPr>
          <a:xfrm>
            <a:off x="3967163" y="4876800"/>
            <a:ext cx="1200150" cy="40322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2 sections</a:t>
            </a:r>
          </a:p>
        </p:txBody>
      </p:sp>
      <p:graphicFrame>
        <p:nvGraphicFramePr>
          <p:cNvPr id="3" name="Table 2"/>
          <p:cNvGraphicFramePr>
            <a:graphicFrameLocks noGrp="1"/>
          </p:cNvGraphicFramePr>
          <p:nvPr/>
        </p:nvGraphicFramePr>
        <p:xfrm>
          <a:off x="2028825" y="2725738"/>
          <a:ext cx="5086350" cy="1871662"/>
        </p:xfrm>
        <a:graphic>
          <a:graphicData uri="http://schemas.openxmlformats.org/drawingml/2006/table">
            <a:tbl>
              <a:tblPr firstRow="1" bandRow="1">
                <a:tableStyleId>{5940675A-B579-460E-94D1-54222C63F5DA}</a:tableStyleId>
              </a:tblPr>
              <a:tblGrid>
                <a:gridCol w="1271588"/>
                <a:gridCol w="1271588"/>
                <a:gridCol w="1271588"/>
                <a:gridCol w="1271588"/>
              </a:tblGrid>
              <a:tr h="935831">
                <a:tc>
                  <a:txBody>
                    <a:bodyPr/>
                    <a:lstStyle/>
                    <a:p>
                      <a:endParaRPr lang="en-GB" sz="1800" dirty="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GB" sz="180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GB" sz="180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GB" sz="180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r h="935831">
                <a:tc>
                  <a:txBody>
                    <a:bodyPr/>
                    <a:lstStyle/>
                    <a:p>
                      <a:endParaRPr lang="en-GB" sz="180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GB" sz="180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GB" sz="180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GB" sz="1800" dirty="0"/>
                    </a:p>
                  </a:txBody>
                  <a:tcPr marL="91469" marR="91469" marT="45719" marB="45719">
                    <a:lnL w="38100" cap="flat" cmpd="sng" algn="ctr">
                      <a:solidFill>
                        <a:schemeClr val="accent5">
                          <a:lumMod val="75000"/>
                        </a:schemeClr>
                      </a:solidFill>
                      <a:prstDash val="solid"/>
                      <a:round/>
                      <a:headEnd type="none" w="med" len="med"/>
                      <a:tailEnd type="none" w="med" len="med"/>
                    </a:lnL>
                    <a:lnR w="38100" cap="flat" cmpd="sng" algn="ctr">
                      <a:solidFill>
                        <a:schemeClr val="accent5">
                          <a:lumMod val="75000"/>
                        </a:schemeClr>
                      </a:solidFill>
                      <a:prstDash val="solid"/>
                      <a:round/>
                      <a:headEnd type="none" w="med" len="med"/>
                      <a:tailEnd type="none" w="med" len="med"/>
                    </a:lnR>
                    <a:lnT w="38100" cap="flat" cmpd="sng" algn="ctr">
                      <a:solidFill>
                        <a:schemeClr val="accent5">
                          <a:lumMod val="75000"/>
                        </a:schemeClr>
                      </a:solidFill>
                      <a:prstDash val="solid"/>
                      <a:round/>
                      <a:headEnd type="none" w="med" len="med"/>
                      <a:tailEnd type="none" w="med" len="med"/>
                    </a:lnT>
                    <a:lnB w="381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0"/>
          <p:cNvSpPr>
            <a:spLocks noGrp="1"/>
          </p:cNvSpPr>
          <p:nvPr>
            <p:ph type="title"/>
          </p:nvPr>
        </p:nvSpPr>
        <p:spPr>
          <a:xfrm>
            <a:off x="457200" y="479425"/>
            <a:ext cx="8220075" cy="993775"/>
          </a:xfrm>
        </p:spPr>
        <p:txBody>
          <a:bodyPr/>
          <a:lstStyle/>
          <a:p>
            <a:pPr eaLnBrk="1" hangingPunct="1"/>
            <a:r>
              <a:rPr lang="en-GB" altLang="en-US" sz="3600" smtClean="0"/>
              <a:t>Fractions</a:t>
            </a:r>
          </a:p>
        </p:txBody>
      </p:sp>
      <p:sp>
        <p:nvSpPr>
          <p:cNvPr id="39939" name="Rectangle 4"/>
          <p:cNvSpPr>
            <a:spLocks noChangeArrowheads="1"/>
          </p:cNvSpPr>
          <p:nvPr/>
        </p:nvSpPr>
        <p:spPr bwMode="auto">
          <a:xfrm>
            <a:off x="755650" y="1514475"/>
            <a:ext cx="7126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What </a:t>
            </a:r>
            <a:r>
              <a:rPr lang="en-GB" altLang="en-US" b="1"/>
              <a:t>fraction</a:t>
            </a:r>
            <a:r>
              <a:rPr lang="en-GB" altLang="en-US"/>
              <a:t> of these buttons are blue?</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24" name="Rounded Rectangle 23"/>
          <p:cNvSpPr/>
          <p:nvPr/>
        </p:nvSpPr>
        <p:spPr>
          <a:xfrm>
            <a:off x="4341813" y="5695950"/>
            <a:ext cx="450850" cy="61277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½</a:t>
            </a:r>
          </a:p>
        </p:txBody>
      </p:sp>
      <p:pic>
        <p:nvPicPr>
          <p:cNvPr id="2" name="Picture 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143167" y="3489424"/>
            <a:ext cx="1133839" cy="1046220"/>
          </a:xfrm>
          <a:prstGeom prst="rect">
            <a:avLst/>
          </a:prstGeom>
        </p:spPr>
      </p:pic>
      <p:pic>
        <p:nvPicPr>
          <p:cNvPr id="9" name="Picture 8"/>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105162" y="1699070"/>
            <a:ext cx="1133839" cy="1046220"/>
          </a:xfrm>
          <a:prstGeom prst="rect">
            <a:avLst/>
          </a:prstGeom>
        </p:spPr>
      </p:pic>
      <p:pic>
        <p:nvPicPr>
          <p:cNvPr id="10" name="Picture 9"/>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239001" y="3276280"/>
            <a:ext cx="1133839" cy="1046220"/>
          </a:xfrm>
          <a:prstGeom prst="rect">
            <a:avLst/>
          </a:prstGeom>
        </p:spPr>
      </p:pic>
      <p:pic>
        <p:nvPicPr>
          <p:cNvPr id="11" name="Picture 10"/>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378433" y="2765444"/>
            <a:ext cx="1133839" cy="1046220"/>
          </a:xfrm>
          <a:prstGeom prst="rect">
            <a:avLst/>
          </a:prstGeom>
        </p:spPr>
      </p:pic>
      <p:pic>
        <p:nvPicPr>
          <p:cNvPr id="12" name="Picture 1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68280" y="4558499"/>
            <a:ext cx="1133839" cy="1046220"/>
          </a:xfrm>
          <a:prstGeom prst="rect">
            <a:avLst/>
          </a:prstGeom>
        </p:spPr>
      </p:pic>
      <p:pic>
        <p:nvPicPr>
          <p:cNvPr id="13" name="Picture 1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12585" y="2197759"/>
            <a:ext cx="1133839" cy="1046220"/>
          </a:xfrm>
          <a:prstGeom prst="rect">
            <a:avLst/>
          </a:prstGeom>
        </p:spPr>
      </p:pic>
      <p:pic>
        <p:nvPicPr>
          <p:cNvPr id="3994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3702050"/>
            <a:ext cx="1133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928813"/>
            <a:ext cx="11334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4016375"/>
            <a:ext cx="1133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4525963"/>
            <a:ext cx="11334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4630738"/>
            <a:ext cx="11334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2765425"/>
            <a:ext cx="1133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2008188"/>
            <a:ext cx="331628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1513" y="1824038"/>
            <a:ext cx="2227262"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2165350"/>
            <a:ext cx="18367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8650" y="3148013"/>
            <a:ext cx="30734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itle 20"/>
          <p:cNvSpPr>
            <a:spLocks noGrp="1"/>
          </p:cNvSpPr>
          <p:nvPr>
            <p:ph type="title"/>
          </p:nvPr>
        </p:nvSpPr>
        <p:spPr>
          <a:xfrm>
            <a:off x="457200" y="479425"/>
            <a:ext cx="8220075" cy="993775"/>
          </a:xfrm>
        </p:spPr>
        <p:txBody>
          <a:bodyPr/>
          <a:lstStyle/>
          <a:p>
            <a:pPr eaLnBrk="1" hangingPunct="1"/>
            <a:r>
              <a:rPr lang="en-GB" altLang="en-US" sz="3600" smtClean="0"/>
              <a:t>Fractions</a:t>
            </a:r>
          </a:p>
        </p:txBody>
      </p:sp>
      <p:sp>
        <p:nvSpPr>
          <p:cNvPr id="41991" name="Rectangle 4"/>
          <p:cNvSpPr>
            <a:spLocks noChangeArrowheads="1"/>
          </p:cNvSpPr>
          <p:nvPr/>
        </p:nvSpPr>
        <p:spPr bwMode="auto">
          <a:xfrm>
            <a:off x="755650" y="1514475"/>
            <a:ext cx="7126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What </a:t>
            </a:r>
            <a:r>
              <a:rPr lang="en-GB" altLang="en-US" b="1"/>
              <a:t>fraction</a:t>
            </a:r>
            <a:r>
              <a:rPr lang="en-GB" altLang="en-US"/>
              <a:t> of these animals are dogs?</a:t>
            </a:r>
          </a:p>
        </p:txBody>
      </p:sp>
      <p:pic>
        <p:nvPicPr>
          <p:cNvPr id="41992" name="Picture 2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2375" y="2882900"/>
            <a:ext cx="12969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17975" y="4181475"/>
            <a:ext cx="19367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21325" y="4141788"/>
            <a:ext cx="30861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997325"/>
            <a:ext cx="19637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24" name="Rounded Rectangle 23"/>
          <p:cNvSpPr/>
          <p:nvPr/>
        </p:nvSpPr>
        <p:spPr>
          <a:xfrm>
            <a:off x="4341813" y="5695950"/>
            <a:ext cx="450850" cy="61277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¼</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24" grpId="0" animBg="1"/>
      <p:bldP spid="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63"/>
          <p:cNvGrpSpPr>
            <a:grpSpLocks/>
          </p:cNvGrpSpPr>
          <p:nvPr/>
        </p:nvGrpSpPr>
        <p:grpSpPr bwMode="auto">
          <a:xfrm>
            <a:off x="3590925" y="2016125"/>
            <a:ext cx="2579688" cy="2163763"/>
            <a:chOff x="532873" y="2082175"/>
            <a:chExt cx="2889501" cy="2423607"/>
          </a:xfrm>
        </p:grpSpPr>
        <p:sp>
          <p:nvSpPr>
            <p:cNvPr id="65" name="Parallelogram 64"/>
            <p:cNvSpPr/>
            <p:nvPr/>
          </p:nvSpPr>
          <p:spPr>
            <a:xfrm flipH="1">
              <a:off x="964965" y="2960577"/>
              <a:ext cx="2060880" cy="72904"/>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117" name="Picture 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8" name="Picture 6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9" name="Picture 6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0" name="Picture 6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1" name="Picture 6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2" name="Picture 7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476757" y="2283994"/>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3" name="Picture 7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1608586" y="2089067"/>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4" name="Picture 7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1728894" y="2245894"/>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5" name="Picture 7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54646">
              <a:off x="2013738" y="220618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ounded Rectangle 74"/>
            <p:cNvSpPr/>
            <p:nvPr/>
          </p:nvSpPr>
          <p:spPr>
            <a:xfrm>
              <a:off x="1117886" y="3033481"/>
              <a:ext cx="1895512" cy="1465188"/>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Parallelogram 75"/>
            <p:cNvSpPr/>
            <p:nvPr/>
          </p:nvSpPr>
          <p:spPr>
            <a:xfrm rot="5400000">
              <a:off x="279491" y="3667388"/>
              <a:ext cx="1541649" cy="135140"/>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Oval 76"/>
            <p:cNvSpPr/>
            <p:nvPr/>
          </p:nvSpPr>
          <p:spPr>
            <a:xfrm>
              <a:off x="1501968" y="3282421"/>
              <a:ext cx="1136240" cy="897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10</a:t>
              </a:r>
            </a:p>
          </p:txBody>
        </p:sp>
      </p:grpSp>
      <p:sp>
        <p:nvSpPr>
          <p:cNvPr id="44035" name="Title 20"/>
          <p:cNvSpPr>
            <a:spLocks noGrp="1"/>
          </p:cNvSpPr>
          <p:nvPr>
            <p:ph type="title"/>
          </p:nvPr>
        </p:nvSpPr>
        <p:spPr>
          <a:xfrm>
            <a:off x="457200" y="479425"/>
            <a:ext cx="8220075" cy="993775"/>
          </a:xfrm>
        </p:spPr>
        <p:txBody>
          <a:bodyPr/>
          <a:lstStyle/>
          <a:p>
            <a:pPr eaLnBrk="1" hangingPunct="1"/>
            <a:r>
              <a:rPr lang="en-GB" altLang="en-US" sz="3600" smtClean="0"/>
              <a:t>Paintbrush Problem</a:t>
            </a:r>
          </a:p>
        </p:txBody>
      </p:sp>
      <p:sp>
        <p:nvSpPr>
          <p:cNvPr id="44036" name="Rectangle 4"/>
          <p:cNvSpPr>
            <a:spLocks noChangeArrowheads="1"/>
          </p:cNvSpPr>
          <p:nvPr/>
        </p:nvSpPr>
        <p:spPr bwMode="auto">
          <a:xfrm>
            <a:off x="755650" y="1514475"/>
            <a:ext cx="7126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School has bought some new paintbrushes for Class 1 and Class 2.</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24" name="Rounded Rectangle 23"/>
          <p:cNvSpPr/>
          <p:nvPr/>
        </p:nvSpPr>
        <p:spPr>
          <a:xfrm>
            <a:off x="3589338" y="5765800"/>
            <a:ext cx="1955800" cy="46672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30 brushes</a:t>
            </a:r>
          </a:p>
        </p:txBody>
      </p:sp>
      <p:sp>
        <p:nvSpPr>
          <p:cNvPr id="44040" name="Rectangle 4"/>
          <p:cNvSpPr>
            <a:spLocks noChangeArrowheads="1"/>
          </p:cNvSpPr>
          <p:nvPr/>
        </p:nvSpPr>
        <p:spPr bwMode="auto">
          <a:xfrm>
            <a:off x="755650" y="5087938"/>
            <a:ext cx="71262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Mrs Smith asks the children to divide the brushes equally between the two classes. How many brushes does each class receive?</a:t>
            </a:r>
          </a:p>
        </p:txBody>
      </p:sp>
      <p:grpSp>
        <p:nvGrpSpPr>
          <p:cNvPr id="44041" name="Group 11"/>
          <p:cNvGrpSpPr>
            <a:grpSpLocks/>
          </p:cNvGrpSpPr>
          <p:nvPr/>
        </p:nvGrpSpPr>
        <p:grpSpPr bwMode="auto">
          <a:xfrm>
            <a:off x="585788" y="2052638"/>
            <a:ext cx="3340100" cy="2163762"/>
            <a:chOff x="532873" y="2082175"/>
            <a:chExt cx="3740250" cy="2423607"/>
          </a:xfrm>
        </p:grpSpPr>
        <p:sp>
          <p:nvSpPr>
            <p:cNvPr id="42" name="Parallelogram 41"/>
            <p:cNvSpPr/>
            <p:nvPr/>
          </p:nvSpPr>
          <p:spPr>
            <a:xfrm flipH="1">
              <a:off x="964850" y="2960577"/>
              <a:ext cx="2837186" cy="88907"/>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9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8"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0" name="Pictur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1"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2"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476757" y="2283994"/>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3" name="Picture 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1608586" y="2089067"/>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4" name="Pictur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1728894" y="2245894"/>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5" name="Picture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54646">
              <a:off x="2013738" y="220618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6"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1960566" y="227133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7" name="Picture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858954" y="2271196"/>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8" name="Picture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2265343" y="231255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9" name="Picture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2400812" y="214020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0" name="Picture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2612350" y="2342019"/>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1"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2744179" y="214709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2" name="Picture 3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2864487" y="2303919"/>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117731" y="3033480"/>
              <a:ext cx="2684305" cy="1465189"/>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Parallelogram 8"/>
            <p:cNvSpPr/>
            <p:nvPr/>
          </p:nvSpPr>
          <p:spPr>
            <a:xfrm rot="5400000">
              <a:off x="279355" y="3667406"/>
              <a:ext cx="1541649" cy="135104"/>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p:cNvSpPr/>
            <p:nvPr/>
          </p:nvSpPr>
          <p:spPr>
            <a:xfrm>
              <a:off x="1629704" y="3282420"/>
              <a:ext cx="1608806" cy="89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20</a:t>
              </a:r>
            </a:p>
          </p:txBody>
        </p:sp>
      </p:grpSp>
      <p:grpSp>
        <p:nvGrpSpPr>
          <p:cNvPr id="44042" name="Group 42"/>
          <p:cNvGrpSpPr>
            <a:grpSpLocks/>
          </p:cNvGrpSpPr>
          <p:nvPr/>
        </p:nvGrpSpPr>
        <p:grpSpPr bwMode="auto">
          <a:xfrm>
            <a:off x="2495550" y="2733675"/>
            <a:ext cx="2579688" cy="2165350"/>
            <a:chOff x="532873" y="2082175"/>
            <a:chExt cx="2889501" cy="2423607"/>
          </a:xfrm>
        </p:grpSpPr>
        <p:sp>
          <p:nvSpPr>
            <p:cNvPr id="44" name="Parallelogram 43"/>
            <p:cNvSpPr/>
            <p:nvPr/>
          </p:nvSpPr>
          <p:spPr>
            <a:xfrm flipH="1">
              <a:off x="964965" y="2959933"/>
              <a:ext cx="2060880" cy="74627"/>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84" name="Picture 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4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6" name="Picture 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7" name="Pictur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8" name="Picture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9" name="Picture 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476757" y="2283994"/>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0" name="Picture 5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1608586" y="2089067"/>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1"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8458">
              <a:off x="1728894" y="2245894"/>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2" name="Picture 5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54646">
              <a:off x="2013738" y="220618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ounded Rectangle 60"/>
            <p:cNvSpPr/>
            <p:nvPr/>
          </p:nvSpPr>
          <p:spPr>
            <a:xfrm>
              <a:off x="1117886" y="3034560"/>
              <a:ext cx="1895512" cy="146411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Parallelogram 61"/>
            <p:cNvSpPr/>
            <p:nvPr/>
          </p:nvSpPr>
          <p:spPr>
            <a:xfrm rot="5400000">
              <a:off x="279169" y="3667064"/>
              <a:ext cx="1542295" cy="135140"/>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Oval 62"/>
            <p:cNvSpPr/>
            <p:nvPr/>
          </p:nvSpPr>
          <p:spPr>
            <a:xfrm>
              <a:off x="1501968" y="3283317"/>
              <a:ext cx="1136240" cy="897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10</a:t>
              </a:r>
            </a:p>
          </p:txBody>
        </p:sp>
      </p:grpSp>
      <p:grpSp>
        <p:nvGrpSpPr>
          <p:cNvPr id="44043" name="Group 77"/>
          <p:cNvGrpSpPr>
            <a:grpSpLocks/>
          </p:cNvGrpSpPr>
          <p:nvPr/>
        </p:nvGrpSpPr>
        <p:grpSpPr bwMode="auto">
          <a:xfrm>
            <a:off x="5862638" y="2085975"/>
            <a:ext cx="1912937" cy="2163763"/>
            <a:chOff x="532873" y="2082175"/>
            <a:chExt cx="2140982" cy="2423607"/>
          </a:xfrm>
        </p:grpSpPr>
        <p:sp>
          <p:nvSpPr>
            <p:cNvPr id="79" name="Parallelogram 78"/>
            <p:cNvSpPr/>
            <p:nvPr/>
          </p:nvSpPr>
          <p:spPr>
            <a:xfrm flipH="1">
              <a:off x="964622" y="2960577"/>
              <a:ext cx="1234841" cy="71126"/>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75" name="Picture 7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8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8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8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Picture 8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ounded Rectangle 88"/>
            <p:cNvSpPr/>
            <p:nvPr/>
          </p:nvSpPr>
          <p:spPr>
            <a:xfrm>
              <a:off x="1117423" y="3033481"/>
              <a:ext cx="1073156" cy="1465188"/>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Parallelogram 89"/>
            <p:cNvSpPr/>
            <p:nvPr/>
          </p:nvSpPr>
          <p:spPr>
            <a:xfrm rot="5400000">
              <a:off x="279081" y="3667442"/>
              <a:ext cx="1541649" cy="135033"/>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Oval 90"/>
            <p:cNvSpPr/>
            <p:nvPr/>
          </p:nvSpPr>
          <p:spPr>
            <a:xfrm>
              <a:off x="1382159" y="3282421"/>
              <a:ext cx="643183" cy="897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5</a:t>
              </a:r>
            </a:p>
          </p:txBody>
        </p:sp>
      </p:grpSp>
      <p:grpSp>
        <p:nvGrpSpPr>
          <p:cNvPr id="44044" name="Group 91"/>
          <p:cNvGrpSpPr>
            <a:grpSpLocks/>
          </p:cNvGrpSpPr>
          <p:nvPr/>
        </p:nvGrpSpPr>
        <p:grpSpPr bwMode="auto">
          <a:xfrm>
            <a:off x="6845300" y="2301875"/>
            <a:ext cx="1912938" cy="2163763"/>
            <a:chOff x="532873" y="2082175"/>
            <a:chExt cx="2140982" cy="2423607"/>
          </a:xfrm>
        </p:grpSpPr>
        <p:sp>
          <p:nvSpPr>
            <p:cNvPr id="93" name="Parallelogram 92"/>
            <p:cNvSpPr/>
            <p:nvPr/>
          </p:nvSpPr>
          <p:spPr>
            <a:xfrm flipH="1">
              <a:off x="964623" y="2960577"/>
              <a:ext cx="1234839" cy="71126"/>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66" name="Picture 9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7" name="Picture 9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9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9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9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ounded Rectangle 98"/>
            <p:cNvSpPr/>
            <p:nvPr/>
          </p:nvSpPr>
          <p:spPr>
            <a:xfrm>
              <a:off x="1117424" y="3033481"/>
              <a:ext cx="1073156" cy="1465188"/>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Parallelogram 99"/>
            <p:cNvSpPr/>
            <p:nvPr/>
          </p:nvSpPr>
          <p:spPr>
            <a:xfrm rot="5400000">
              <a:off x="279082" y="3667442"/>
              <a:ext cx="1541649" cy="135033"/>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Oval 100"/>
            <p:cNvSpPr/>
            <p:nvPr/>
          </p:nvSpPr>
          <p:spPr>
            <a:xfrm>
              <a:off x="1382159" y="3282421"/>
              <a:ext cx="643183" cy="897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5</a:t>
              </a:r>
            </a:p>
          </p:txBody>
        </p:sp>
      </p:grpSp>
      <p:grpSp>
        <p:nvGrpSpPr>
          <p:cNvPr id="44045" name="Group 101"/>
          <p:cNvGrpSpPr>
            <a:grpSpLocks/>
          </p:cNvGrpSpPr>
          <p:nvPr/>
        </p:nvGrpSpPr>
        <p:grpSpPr bwMode="auto">
          <a:xfrm>
            <a:off x="5149850" y="2751138"/>
            <a:ext cx="1912938" cy="2165350"/>
            <a:chOff x="532873" y="2082175"/>
            <a:chExt cx="2140982" cy="2423607"/>
          </a:xfrm>
        </p:grpSpPr>
        <p:sp>
          <p:nvSpPr>
            <p:cNvPr id="103" name="Parallelogram 102"/>
            <p:cNvSpPr/>
            <p:nvPr/>
          </p:nvSpPr>
          <p:spPr>
            <a:xfrm flipH="1">
              <a:off x="964623" y="2959933"/>
              <a:ext cx="1234839" cy="71074"/>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57" name="Picture 1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10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10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10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10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ounded Rectangle 108"/>
            <p:cNvSpPr/>
            <p:nvPr/>
          </p:nvSpPr>
          <p:spPr>
            <a:xfrm>
              <a:off x="1117424" y="3034560"/>
              <a:ext cx="1073156" cy="146411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Parallelogram 109"/>
            <p:cNvSpPr/>
            <p:nvPr/>
          </p:nvSpPr>
          <p:spPr>
            <a:xfrm rot="5400000">
              <a:off x="278760" y="3667118"/>
              <a:ext cx="1542295" cy="135033"/>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1" name="Oval 110"/>
            <p:cNvSpPr/>
            <p:nvPr/>
          </p:nvSpPr>
          <p:spPr>
            <a:xfrm>
              <a:off x="1382159" y="3283317"/>
              <a:ext cx="643183" cy="897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5</a:t>
              </a:r>
            </a:p>
          </p:txBody>
        </p:sp>
      </p:grpSp>
      <p:grpSp>
        <p:nvGrpSpPr>
          <p:cNvPr id="44046" name="Group 111"/>
          <p:cNvGrpSpPr>
            <a:grpSpLocks/>
          </p:cNvGrpSpPr>
          <p:nvPr/>
        </p:nvGrpSpPr>
        <p:grpSpPr bwMode="auto">
          <a:xfrm>
            <a:off x="457200" y="2828925"/>
            <a:ext cx="1912938" cy="2165350"/>
            <a:chOff x="532873" y="2082175"/>
            <a:chExt cx="2140982" cy="2423607"/>
          </a:xfrm>
        </p:grpSpPr>
        <p:sp>
          <p:nvSpPr>
            <p:cNvPr id="113" name="Parallelogram 112"/>
            <p:cNvSpPr/>
            <p:nvPr/>
          </p:nvSpPr>
          <p:spPr>
            <a:xfrm flipH="1">
              <a:off x="964623" y="2959933"/>
              <a:ext cx="1234839" cy="71074"/>
            </a:xfrm>
            <a:prstGeom prst="parallelogram">
              <a:avLst>
                <a:gd name="adj" fmla="val 1854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48" name="Picture 1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2246">
              <a:off x="824973" y="221331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8877">
              <a:off x="532873" y="2230822"/>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723361" y="2213171"/>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1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129750" y="2254530"/>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1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07607">
              <a:off x="1265219" y="2082175"/>
              <a:ext cx="1408636" cy="18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ounded Rectangle 118"/>
            <p:cNvSpPr/>
            <p:nvPr/>
          </p:nvSpPr>
          <p:spPr>
            <a:xfrm>
              <a:off x="1117424" y="3034560"/>
              <a:ext cx="1073156" cy="146411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0" name="Parallelogram 119"/>
            <p:cNvSpPr/>
            <p:nvPr/>
          </p:nvSpPr>
          <p:spPr>
            <a:xfrm rot="5400000">
              <a:off x="278760" y="3667118"/>
              <a:ext cx="1542295" cy="135033"/>
            </a:xfrm>
            <a:prstGeom prst="parallelogram">
              <a:avLst>
                <a:gd name="adj" fmla="val 5312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1" name="Oval 120"/>
            <p:cNvSpPr/>
            <p:nvPr/>
          </p:nvSpPr>
          <p:spPr>
            <a:xfrm>
              <a:off x="1382159" y="3283317"/>
              <a:ext cx="643183" cy="897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rPr>
                <a:t>5</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24" grpId="0" animBg="1"/>
      <p:bldP spid="2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smtClean="0"/>
              <a:t>Missing Number</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Fill in the missing number: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9222" name="TextBox 1"/>
          <p:cNvSpPr txBox="1">
            <a:spLocks noChangeArrowheads="1"/>
          </p:cNvSpPr>
          <p:nvPr/>
        </p:nvSpPr>
        <p:spPr bwMode="auto">
          <a:xfrm>
            <a:off x="1044575" y="2532063"/>
            <a:ext cx="76327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1500">
                <a:solidFill>
                  <a:schemeClr val="tx1"/>
                </a:solidFill>
              </a:rPr>
              <a:t>3 × 5 =</a:t>
            </a:r>
          </a:p>
        </p:txBody>
      </p:sp>
      <p:sp>
        <p:nvSpPr>
          <p:cNvPr id="4" name="Rounded Rectangle 3"/>
          <p:cNvSpPr/>
          <p:nvPr/>
        </p:nvSpPr>
        <p:spPr>
          <a:xfrm>
            <a:off x="5861050" y="2559050"/>
            <a:ext cx="1838325" cy="1836738"/>
          </a:xfrm>
          <a:prstGeom prst="roundRect">
            <a:avLst>
              <a:gd name="adj" fmla="val 837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ounded Rectangle 10"/>
          <p:cNvSpPr/>
          <p:nvPr/>
        </p:nvSpPr>
        <p:spPr>
          <a:xfrm>
            <a:off x="5861050" y="2559050"/>
            <a:ext cx="1838325" cy="1836738"/>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500" dirty="0">
                <a:solidFill>
                  <a:schemeClr val="tx1"/>
                </a:solidFill>
              </a:rPr>
              <a:t>15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t>Missing Number</a:t>
            </a:r>
          </a:p>
        </p:txBody>
      </p:sp>
      <p:sp>
        <p:nvSpPr>
          <p:cNvPr id="11267"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Fill in the missing number: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1270" name="TextBox 1"/>
          <p:cNvSpPr txBox="1">
            <a:spLocks noChangeArrowheads="1"/>
          </p:cNvSpPr>
          <p:nvPr/>
        </p:nvSpPr>
        <p:spPr bwMode="auto">
          <a:xfrm>
            <a:off x="755650" y="2565400"/>
            <a:ext cx="7632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1500">
                <a:solidFill>
                  <a:schemeClr val="tx1"/>
                </a:solidFill>
              </a:rPr>
              <a:t>9 × 10 =</a:t>
            </a:r>
          </a:p>
        </p:txBody>
      </p:sp>
      <p:sp>
        <p:nvSpPr>
          <p:cNvPr id="4" name="Rounded Rectangle 3"/>
          <p:cNvSpPr/>
          <p:nvPr/>
        </p:nvSpPr>
        <p:spPr>
          <a:xfrm>
            <a:off x="6234113" y="2393950"/>
            <a:ext cx="2035175" cy="2033588"/>
          </a:xfrm>
          <a:prstGeom prst="roundRect">
            <a:avLst>
              <a:gd name="adj" fmla="val 837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ounded Rectangle 10"/>
          <p:cNvSpPr/>
          <p:nvPr/>
        </p:nvSpPr>
        <p:spPr>
          <a:xfrm>
            <a:off x="6234113" y="2393950"/>
            <a:ext cx="2035175" cy="2033588"/>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500" dirty="0">
                <a:solidFill>
                  <a:schemeClr val="tx1"/>
                </a:solidFill>
              </a:rPr>
              <a:t>90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smtClean="0"/>
              <a:t>Missing Number</a:t>
            </a:r>
          </a:p>
        </p:txBody>
      </p:sp>
      <p:sp>
        <p:nvSpPr>
          <p:cNvPr id="13315"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Fill in the missing number: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3318" name="TextBox 1"/>
          <p:cNvSpPr txBox="1">
            <a:spLocks noChangeArrowheads="1"/>
          </p:cNvSpPr>
          <p:nvPr/>
        </p:nvSpPr>
        <p:spPr bwMode="auto">
          <a:xfrm>
            <a:off x="755650" y="2565400"/>
            <a:ext cx="7632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11500">
                <a:solidFill>
                  <a:schemeClr val="tx1"/>
                </a:solidFill>
              </a:rPr>
              <a:t> × 2 = 16</a:t>
            </a:r>
          </a:p>
        </p:txBody>
      </p:sp>
      <p:sp>
        <p:nvSpPr>
          <p:cNvPr id="4" name="Rounded Rectangle 3"/>
          <p:cNvSpPr/>
          <p:nvPr/>
        </p:nvSpPr>
        <p:spPr>
          <a:xfrm>
            <a:off x="906463" y="2393950"/>
            <a:ext cx="2035175" cy="2033588"/>
          </a:xfrm>
          <a:prstGeom prst="roundRect">
            <a:avLst>
              <a:gd name="adj" fmla="val 837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ounded Rectangle 10"/>
          <p:cNvSpPr/>
          <p:nvPr/>
        </p:nvSpPr>
        <p:spPr>
          <a:xfrm>
            <a:off x="906463" y="2393950"/>
            <a:ext cx="2035175" cy="2033588"/>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500" dirty="0">
                <a:solidFill>
                  <a:schemeClr val="tx1"/>
                </a:solidFill>
              </a:rPr>
              <a:t>8</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smtClean="0"/>
              <a:t>Missing Number</a:t>
            </a:r>
          </a:p>
        </p:txBody>
      </p:sp>
      <p:sp>
        <p:nvSpPr>
          <p:cNvPr id="15363"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Fill in the missing number: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5366" name="TextBox 1"/>
          <p:cNvSpPr txBox="1">
            <a:spLocks noChangeArrowheads="1"/>
          </p:cNvSpPr>
          <p:nvPr/>
        </p:nvSpPr>
        <p:spPr bwMode="auto">
          <a:xfrm>
            <a:off x="852488" y="2565400"/>
            <a:ext cx="7632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1500">
                <a:solidFill>
                  <a:schemeClr val="tx1"/>
                </a:solidFill>
              </a:rPr>
              <a:t>60 ÷ 5 =</a:t>
            </a:r>
          </a:p>
        </p:txBody>
      </p:sp>
      <p:sp>
        <p:nvSpPr>
          <p:cNvPr id="4" name="Rounded Rectangle 3"/>
          <p:cNvSpPr/>
          <p:nvPr/>
        </p:nvSpPr>
        <p:spPr>
          <a:xfrm>
            <a:off x="6450013" y="2393950"/>
            <a:ext cx="2035175" cy="2033588"/>
          </a:xfrm>
          <a:prstGeom prst="roundRect">
            <a:avLst>
              <a:gd name="adj" fmla="val 837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ounded Rectangle 10"/>
          <p:cNvSpPr/>
          <p:nvPr/>
        </p:nvSpPr>
        <p:spPr>
          <a:xfrm>
            <a:off x="6450013" y="2393950"/>
            <a:ext cx="2035175" cy="2033588"/>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500" dirty="0">
                <a:solidFill>
                  <a:schemeClr val="tx1"/>
                </a:solidFill>
              </a:rPr>
              <a:t>12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sz="3600" smtClean="0"/>
              <a:t>Missing Number</a:t>
            </a:r>
          </a:p>
        </p:txBody>
      </p:sp>
      <p:sp>
        <p:nvSpPr>
          <p:cNvPr id="17411"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Fill in the missing number: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7414" name="TextBox 1"/>
          <p:cNvSpPr txBox="1">
            <a:spLocks noChangeArrowheads="1"/>
          </p:cNvSpPr>
          <p:nvPr/>
        </p:nvSpPr>
        <p:spPr bwMode="auto">
          <a:xfrm>
            <a:off x="698500" y="2565400"/>
            <a:ext cx="7632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9600">
                <a:solidFill>
                  <a:schemeClr val="tx1"/>
                </a:solidFill>
              </a:rPr>
              <a:t>100 ÷ 10 =</a:t>
            </a:r>
          </a:p>
        </p:txBody>
      </p:sp>
      <p:sp>
        <p:nvSpPr>
          <p:cNvPr id="9" name="Rounded Rectangle 8"/>
          <p:cNvSpPr/>
          <p:nvPr/>
        </p:nvSpPr>
        <p:spPr>
          <a:xfrm>
            <a:off x="6719888" y="2559050"/>
            <a:ext cx="1631950" cy="1630363"/>
          </a:xfrm>
          <a:prstGeom prst="roundRect">
            <a:avLst>
              <a:gd name="adj" fmla="val 837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ounded Rectangle 9"/>
          <p:cNvSpPr/>
          <p:nvPr/>
        </p:nvSpPr>
        <p:spPr>
          <a:xfrm>
            <a:off x="6719888" y="2559050"/>
            <a:ext cx="1631950" cy="1630363"/>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9600" dirty="0">
                <a:solidFill>
                  <a:schemeClr val="tx1"/>
                </a:solidFill>
              </a:rPr>
              <a:t>10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smtClean="0"/>
              <a:t>Missing Number</a:t>
            </a:r>
          </a:p>
        </p:txBody>
      </p:sp>
      <p:sp>
        <p:nvSpPr>
          <p:cNvPr id="1945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Fill in the missing number:</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19462" name="TextBox 1"/>
          <p:cNvSpPr txBox="1">
            <a:spLocks noChangeArrowheads="1"/>
          </p:cNvSpPr>
          <p:nvPr/>
        </p:nvSpPr>
        <p:spPr bwMode="auto">
          <a:xfrm>
            <a:off x="544513" y="2565400"/>
            <a:ext cx="7632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11500">
                <a:solidFill>
                  <a:schemeClr val="tx1"/>
                </a:solidFill>
              </a:rPr>
              <a:t> ÷ 5 = 5</a:t>
            </a:r>
          </a:p>
        </p:txBody>
      </p:sp>
      <p:sp>
        <p:nvSpPr>
          <p:cNvPr id="4" name="Rounded Rectangle 3"/>
          <p:cNvSpPr/>
          <p:nvPr/>
        </p:nvSpPr>
        <p:spPr>
          <a:xfrm>
            <a:off x="1219200" y="2393950"/>
            <a:ext cx="2033588" cy="2033588"/>
          </a:xfrm>
          <a:prstGeom prst="roundRect">
            <a:avLst>
              <a:gd name="adj" fmla="val 837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ounded Rectangle 10"/>
          <p:cNvSpPr/>
          <p:nvPr/>
        </p:nvSpPr>
        <p:spPr>
          <a:xfrm>
            <a:off x="1219200" y="2393950"/>
            <a:ext cx="2033588" cy="2033588"/>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500" dirty="0">
                <a:solidFill>
                  <a:schemeClr val="tx1"/>
                </a:solidFill>
              </a:rPr>
              <a:t>25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57200" y="479425"/>
            <a:ext cx="8220075" cy="993775"/>
          </a:xfrm>
        </p:spPr>
        <p:txBody>
          <a:bodyPr/>
          <a:lstStyle/>
          <a:p>
            <a:pPr eaLnBrk="1" hangingPunct="1"/>
            <a:r>
              <a:rPr lang="en-GB" altLang="en-US" sz="3600" smtClean="0"/>
              <a:t>Make 50p</a:t>
            </a:r>
          </a:p>
        </p:txBody>
      </p:sp>
      <p:sp>
        <p:nvSpPr>
          <p:cNvPr id="21507" name="Rectangle 4"/>
          <p:cNvSpPr>
            <a:spLocks noChangeArrowheads="1"/>
          </p:cNvSpPr>
          <p:nvPr/>
        </p:nvSpPr>
        <p:spPr bwMode="auto">
          <a:xfrm>
            <a:off x="755650" y="1514475"/>
            <a:ext cx="7632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a:t>Make 50p three different ways, using these coins. You can use each coin more than once.</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sp>
        <p:nvSpPr>
          <p:cNvPr id="9" name="Rounded Rectangle 8"/>
          <p:cNvSpPr/>
          <p:nvPr/>
        </p:nvSpPr>
        <p:spPr>
          <a:xfrm>
            <a:off x="3238500" y="4524375"/>
            <a:ext cx="2657475" cy="1568450"/>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Examples:</a:t>
            </a:r>
          </a:p>
          <a:p>
            <a:pPr>
              <a:defRPr/>
            </a:pPr>
            <a:r>
              <a:rPr lang="en-GB" dirty="0">
                <a:solidFill>
                  <a:schemeClr val="tx1"/>
                </a:solidFill>
              </a:rPr>
              <a:t>20p + 20p + 10p</a:t>
            </a:r>
          </a:p>
          <a:p>
            <a:pPr>
              <a:defRPr/>
            </a:pPr>
            <a:r>
              <a:rPr lang="en-GB" dirty="0">
                <a:solidFill>
                  <a:schemeClr val="tx1"/>
                </a:solidFill>
              </a:rPr>
              <a:t>20p + 10p + 10p + 10p</a:t>
            </a:r>
          </a:p>
          <a:p>
            <a:pPr>
              <a:defRPr/>
            </a:pPr>
            <a:r>
              <a:rPr lang="en-GB" dirty="0">
                <a:solidFill>
                  <a:schemeClr val="tx1"/>
                </a:solidFill>
              </a:rPr>
              <a:t>5 × 10p</a:t>
            </a:r>
          </a:p>
          <a:p>
            <a:pPr>
              <a:defRPr/>
            </a:pPr>
            <a:r>
              <a:rPr lang="en-GB" dirty="0">
                <a:solidFill>
                  <a:schemeClr val="tx1"/>
                </a:solidFill>
              </a:rPr>
              <a:t>10 × 5p etc.</a:t>
            </a:r>
            <a:endParaRPr lang="en-GB" i="1" dirty="0">
              <a:solidFill>
                <a:schemeClr val="tx1"/>
              </a:solidFill>
            </a:endParaRPr>
          </a:p>
        </p:txBody>
      </p:sp>
      <p:pic>
        <p:nvPicPr>
          <p:cNvPr id="215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262188"/>
            <a:ext cx="23256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2570163"/>
            <a:ext cx="1585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0238" y="2200275"/>
            <a:ext cx="263683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p:cNvSpPr>
            <a:spLocks noGrp="1"/>
          </p:cNvSpPr>
          <p:nvPr>
            <p:ph type="title"/>
          </p:nvPr>
        </p:nvSpPr>
        <p:spPr>
          <a:xfrm>
            <a:off x="457200" y="479425"/>
            <a:ext cx="8220075" cy="993775"/>
          </a:xfrm>
        </p:spPr>
        <p:txBody>
          <a:bodyPr/>
          <a:lstStyle/>
          <a:p>
            <a:pPr eaLnBrk="1" hangingPunct="1"/>
            <a:r>
              <a:rPr lang="en-GB" altLang="en-US" sz="3600" smtClean="0"/>
              <a:t>How Much?</a:t>
            </a:r>
          </a:p>
        </p:txBody>
      </p:sp>
      <p:sp>
        <p:nvSpPr>
          <p:cNvPr id="23555"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How much money is there here?</a:t>
            </a:r>
          </a:p>
        </p:txBody>
      </p:sp>
      <p:sp>
        <p:nvSpPr>
          <p:cNvPr id="7" name="Show"/>
          <p:cNvSpPr/>
          <p:nvPr/>
        </p:nvSpPr>
        <p:spPr>
          <a:xfrm>
            <a:off x="7467600" y="5695950"/>
            <a:ext cx="1136650" cy="6191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 Answers</a:t>
            </a:r>
          </a:p>
        </p:txBody>
      </p:sp>
      <p:sp>
        <p:nvSpPr>
          <p:cNvPr id="8" name="Hide"/>
          <p:cNvSpPr/>
          <p:nvPr/>
        </p:nvSpPr>
        <p:spPr>
          <a:xfrm>
            <a:off x="7467600" y="5689600"/>
            <a:ext cx="1136650" cy="619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Hide Answers</a:t>
            </a:r>
          </a:p>
        </p:txBody>
      </p:sp>
      <p:pic>
        <p:nvPicPr>
          <p:cNvPr id="235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63" y="3535363"/>
            <a:ext cx="313372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6538" y="2174875"/>
            <a:ext cx="901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2641600"/>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0088" y="1639888"/>
            <a:ext cx="10969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3500438"/>
            <a:ext cx="109696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473200" y="4179888"/>
            <a:ext cx="1822450" cy="1819275"/>
          </a:xfrm>
          <a:prstGeom prst="roundRect">
            <a:avLst>
              <a:gd name="adj" fmla="val 83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7200" dirty="0">
                <a:solidFill>
                  <a:schemeClr val="tx1"/>
                </a:solidFill>
              </a:rPr>
              <a:t>99p</a:t>
            </a:r>
          </a:p>
        </p:txBody>
      </p:sp>
      <p:pic>
        <p:nvPicPr>
          <p:cNvPr id="2356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5525" y="2039938"/>
            <a:ext cx="143351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3500438"/>
            <a:ext cx="901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P spid="16" grpId="0" animBg="1"/>
      <p:bldP spid="16"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194</TotalTime>
  <Words>631</Words>
  <Application>Microsoft Office PowerPoint</Application>
  <PresentationFormat>On-screen Show (4:3)</PresentationFormat>
  <Paragraphs>154</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Twinkl SemiBold</vt:lpstr>
      <vt:lpstr>Arial</vt:lpstr>
      <vt:lpstr>Sassoon Infant Rg</vt:lpstr>
      <vt:lpstr>Twinkl</vt:lpstr>
      <vt:lpstr>Calibri</vt:lpstr>
      <vt:lpstr>Office Theme</vt:lpstr>
      <vt:lpstr>PowerPoint Presentation</vt:lpstr>
      <vt:lpstr>Missing Number</vt:lpstr>
      <vt:lpstr>Missing Number</vt:lpstr>
      <vt:lpstr>Missing Number</vt:lpstr>
      <vt:lpstr>Missing Number</vt:lpstr>
      <vt:lpstr>Missing Number</vt:lpstr>
      <vt:lpstr>Missing Number</vt:lpstr>
      <vt:lpstr>Make 50p</vt:lpstr>
      <vt:lpstr>How Much?</vt:lpstr>
      <vt:lpstr>Shopping</vt:lpstr>
      <vt:lpstr>Word Problems</vt:lpstr>
      <vt:lpstr>Word Problems</vt:lpstr>
      <vt:lpstr>Ordering Numbers</vt:lpstr>
      <vt:lpstr>Ordering Numbers</vt:lpstr>
      <vt:lpstr>More Than, Less Than</vt:lpstr>
      <vt:lpstr>Fractions</vt:lpstr>
      <vt:lpstr>Fractions</vt:lpstr>
      <vt:lpstr>Fractions</vt:lpstr>
      <vt:lpstr>Paintbrush Problem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Joseph Hayward</cp:lastModifiedBy>
  <cp:revision>23</cp:revision>
  <dcterms:created xsi:type="dcterms:W3CDTF">2017-03-30T09:43:46Z</dcterms:created>
  <dcterms:modified xsi:type="dcterms:W3CDTF">2020-03-12T12:58:35Z</dcterms:modified>
</cp:coreProperties>
</file>