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906000" cy="6858000" type="A4"/>
  <p:notesSz cx="9929813" cy="67992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4660"/>
  </p:normalViewPr>
  <p:slideViewPr>
    <p:cSldViewPr snapToGrid="0">
      <p:cViewPr varScale="1">
        <p:scale>
          <a:sx n="85" d="100"/>
          <a:sy n="85" d="100"/>
        </p:scale>
        <p:origin x="147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2CD55D-C5AD-4D71-B1B0-9D7FD4EABD6A}"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2306428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2CD55D-C5AD-4D71-B1B0-9D7FD4EABD6A}"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3998061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2CD55D-C5AD-4D71-B1B0-9D7FD4EABD6A}"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337724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2CD55D-C5AD-4D71-B1B0-9D7FD4EABD6A}"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305053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2CD55D-C5AD-4D71-B1B0-9D7FD4EABD6A}"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2616697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2CD55D-C5AD-4D71-B1B0-9D7FD4EABD6A}"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66775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2CD55D-C5AD-4D71-B1B0-9D7FD4EABD6A}" type="datetimeFigureOut">
              <a:rPr lang="en-GB" smtClean="0"/>
              <a:t>04/01/2024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3836795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2CD55D-C5AD-4D71-B1B0-9D7FD4EABD6A}" type="datetimeFigureOut">
              <a:rPr lang="en-GB" smtClean="0"/>
              <a:t>04/01/2024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2198094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CD55D-C5AD-4D71-B1B0-9D7FD4EABD6A}" type="datetimeFigureOut">
              <a:rPr lang="en-GB" smtClean="0"/>
              <a:t>04/01/2024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3591152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2CD55D-C5AD-4D71-B1B0-9D7FD4EABD6A}"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1975109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2CD55D-C5AD-4D71-B1B0-9D7FD4EABD6A}"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C18993-B1A6-4C1F-BEF2-DE85A06256D8}" type="slidenum">
              <a:rPr lang="en-GB" smtClean="0"/>
              <a:t>‹#›</a:t>
            </a:fld>
            <a:endParaRPr lang="en-GB"/>
          </a:p>
        </p:txBody>
      </p:sp>
    </p:spTree>
    <p:extLst>
      <p:ext uri="{BB962C8B-B14F-4D97-AF65-F5344CB8AC3E}">
        <p14:creationId xmlns:p14="http://schemas.microsoft.com/office/powerpoint/2010/main" val="1868992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CD55D-C5AD-4D71-B1B0-9D7FD4EABD6A}" type="datetimeFigureOut">
              <a:rPr lang="en-GB" smtClean="0"/>
              <a:t>04/01/2024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C18993-B1A6-4C1F-BEF2-DE85A06256D8}" type="slidenum">
              <a:rPr lang="en-GB" smtClean="0"/>
              <a:t>‹#›</a:t>
            </a:fld>
            <a:endParaRPr lang="en-GB"/>
          </a:p>
        </p:txBody>
      </p:sp>
    </p:spTree>
    <p:extLst>
      <p:ext uri="{BB962C8B-B14F-4D97-AF65-F5344CB8AC3E}">
        <p14:creationId xmlns:p14="http://schemas.microsoft.com/office/powerpoint/2010/main" val="9596157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791C97E-664B-4731-803E-BF2A682F4CB0}"/>
              </a:ext>
            </a:extLst>
          </p:cNvPr>
          <p:cNvSpPr txBox="1"/>
          <p:nvPr/>
        </p:nvSpPr>
        <p:spPr>
          <a:xfrm>
            <a:off x="112732" y="1268665"/>
            <a:ext cx="7021113" cy="6674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246" dirty="0">
                <a:latin typeface="Letter-join Plus 40" panose="02000505000000020003" pitchFamily="50" charset="0"/>
              </a:rPr>
              <a:t>Our topic this term is ‘Childhood,’ this topic teaches children about everyday life and families today, including comparisons with childhood in the 1950s, using artefacts and a range of different sources..  </a:t>
            </a:r>
            <a:r>
              <a:rPr lang="en-GB" sz="1246">
                <a:latin typeface="Letter-join Plus 40" panose="02000505000000020003" pitchFamily="50" charset="0"/>
              </a:rPr>
              <a:t>This topic </a:t>
            </a:r>
            <a:r>
              <a:rPr lang="en-GB" sz="1246" dirty="0">
                <a:latin typeface="Letter-join Plus 40" panose="02000505000000020003" pitchFamily="50" charset="0"/>
              </a:rPr>
              <a:t>will incorporate English, Science, History, Music as well as Art, RE and Computing.</a:t>
            </a:r>
          </a:p>
        </p:txBody>
      </p:sp>
      <p:sp>
        <p:nvSpPr>
          <p:cNvPr id="13" name="Rectangle 12">
            <a:extLst>
              <a:ext uri="{FF2B5EF4-FFF2-40B4-BE49-F238E27FC236}">
                <a16:creationId xmlns:a16="http://schemas.microsoft.com/office/drawing/2014/main" id="{4BF2CEC8-C65B-4C63-BEAC-86FB2273CA75}"/>
              </a:ext>
            </a:extLst>
          </p:cNvPr>
          <p:cNvSpPr/>
          <p:nvPr/>
        </p:nvSpPr>
        <p:spPr>
          <a:xfrm>
            <a:off x="112731" y="2036924"/>
            <a:ext cx="2976698" cy="196101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b="1" u="sng" dirty="0">
                <a:latin typeface="Letter-join Plus 40" panose="02000505000000020003" pitchFamily="50" charset="0"/>
              </a:rPr>
              <a:t>English </a:t>
            </a:r>
          </a:p>
          <a:p>
            <a:pPr algn="ctr"/>
            <a:r>
              <a:rPr lang="en-GB" sz="900" dirty="0">
                <a:latin typeface="Letter-join Plus 40" panose="02000505000000020003" pitchFamily="50" charset="0"/>
              </a:rPr>
              <a:t>The focus will be for children to write descriptions, fact files and diary entries using the expected punctuation of a Year 1 child. This includes orally rehearsing and writing their own ideas using capital letters, finger spaces, conjunctions, adjectives and the correct punctuation at the end of a sentence.. </a:t>
            </a:r>
          </a:p>
          <a:p>
            <a:pPr algn="ctr"/>
            <a:r>
              <a:rPr lang="en-GB" sz="900" dirty="0">
                <a:latin typeface="Letter-join Plus 40" panose="02000505000000020003" pitchFamily="50" charset="0"/>
              </a:rPr>
              <a:t>One of our class texts will be Wilfrid Gordon McDonald Partridge, a wonderful book about having to travel back in time to recall memories from the past. Children will also have daily phonics session to develop their decoding skills for reading, please ensure your child brings their bookbag into school daily. </a:t>
            </a:r>
          </a:p>
        </p:txBody>
      </p:sp>
      <p:sp>
        <p:nvSpPr>
          <p:cNvPr id="17" name="Rectangle 16">
            <a:extLst>
              <a:ext uri="{FF2B5EF4-FFF2-40B4-BE49-F238E27FC236}">
                <a16:creationId xmlns:a16="http://schemas.microsoft.com/office/drawing/2014/main" id="{1A80C9B8-AD62-422A-9B78-CE751FB9F54E}"/>
              </a:ext>
            </a:extLst>
          </p:cNvPr>
          <p:cNvSpPr/>
          <p:nvPr/>
        </p:nvSpPr>
        <p:spPr>
          <a:xfrm>
            <a:off x="6940671" y="5652794"/>
            <a:ext cx="2834331" cy="1182391"/>
          </a:xfrm>
          <a:prstGeom prst="rect">
            <a:avLst/>
          </a:prstGeom>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en-GB" sz="1246" b="1" u="sng" dirty="0">
                <a:latin typeface="Letters for Learners" pitchFamily="2" charset="0"/>
              </a:rPr>
              <a:t>DIARY DATES    </a:t>
            </a:r>
          </a:p>
          <a:p>
            <a:pPr marL="171450" indent="-171450" algn="ctr">
              <a:buFont typeface="Arial" panose="020B0604020202020204" pitchFamily="34" charset="0"/>
              <a:buChar char="•"/>
            </a:pPr>
            <a:r>
              <a:rPr lang="en-GB" sz="1108" b="1" u="sng" dirty="0">
                <a:latin typeface="Letters for Learners" pitchFamily="2" charset="0"/>
              </a:rPr>
              <a:t>!B Class Assembly: Tuesday 13</a:t>
            </a:r>
            <a:r>
              <a:rPr lang="en-GB" sz="1108" b="1" u="sng" baseline="30000" dirty="0">
                <a:latin typeface="Letters for Learners" pitchFamily="2" charset="0"/>
              </a:rPr>
              <a:t>th</a:t>
            </a:r>
            <a:r>
              <a:rPr lang="en-GB" sz="1108" b="1" u="sng" dirty="0">
                <a:latin typeface="Letters for Learners" pitchFamily="2" charset="0"/>
              </a:rPr>
              <a:t> February </a:t>
            </a:r>
          </a:p>
          <a:p>
            <a:pPr marL="171450" indent="-171450" algn="ctr">
              <a:buFont typeface="Arial" panose="020B0604020202020204" pitchFamily="34" charset="0"/>
              <a:buChar char="•"/>
            </a:pPr>
            <a:r>
              <a:rPr lang="en-GB" sz="969" b="1" u="sng" dirty="0">
                <a:latin typeface="Letters for Learners" pitchFamily="2" charset="0"/>
              </a:rPr>
              <a:t>KS1 Disco- Wednesday 14</a:t>
            </a:r>
            <a:r>
              <a:rPr lang="en-GB" sz="969" b="1" u="sng" baseline="30000" dirty="0">
                <a:latin typeface="Letters for Learners" pitchFamily="2" charset="0"/>
              </a:rPr>
              <a:t>th</a:t>
            </a:r>
            <a:r>
              <a:rPr lang="en-GB" sz="969" b="1" u="sng" dirty="0">
                <a:latin typeface="Letters for Learners" pitchFamily="2" charset="0"/>
              </a:rPr>
              <a:t> February </a:t>
            </a:r>
          </a:p>
          <a:p>
            <a:pPr marL="171450" indent="-171450" algn="ctr">
              <a:buFont typeface="Arial" panose="020B0604020202020204" pitchFamily="34" charset="0"/>
              <a:buChar char="•"/>
            </a:pPr>
            <a:r>
              <a:rPr lang="en-GB" sz="969" b="1" u="sng" dirty="0">
                <a:latin typeface="Letters for Learners" pitchFamily="2" charset="0"/>
              </a:rPr>
              <a:t>Last day of term- Friday 16</a:t>
            </a:r>
            <a:r>
              <a:rPr lang="en-GB" sz="969" b="1" u="sng" baseline="30000" dirty="0">
                <a:latin typeface="Letters for Learners" pitchFamily="2" charset="0"/>
              </a:rPr>
              <a:t>th</a:t>
            </a:r>
            <a:r>
              <a:rPr lang="en-GB" sz="969" b="1" u="sng" dirty="0">
                <a:latin typeface="Letters for Learners" pitchFamily="2" charset="0"/>
              </a:rPr>
              <a:t> February </a:t>
            </a:r>
            <a:endParaRPr lang="en-GB" sz="1108" b="1" u="sng" dirty="0">
              <a:latin typeface="Letters for Learners" pitchFamily="2" charset="0"/>
            </a:endParaRPr>
          </a:p>
        </p:txBody>
      </p:sp>
      <p:sp>
        <p:nvSpPr>
          <p:cNvPr id="20" name="TextBox 19">
            <a:extLst>
              <a:ext uri="{FF2B5EF4-FFF2-40B4-BE49-F238E27FC236}">
                <a16:creationId xmlns:a16="http://schemas.microsoft.com/office/drawing/2014/main" id="{A56F64A1-3FD9-4DED-93E9-AC43A7EEE109}"/>
              </a:ext>
            </a:extLst>
          </p:cNvPr>
          <p:cNvSpPr txBox="1"/>
          <p:nvPr/>
        </p:nvSpPr>
        <p:spPr>
          <a:xfrm>
            <a:off x="7112102" y="966020"/>
            <a:ext cx="2784929" cy="369332"/>
          </a:xfrm>
          <a:prstGeom prst="rect">
            <a:avLst/>
          </a:prstGeom>
          <a:noFill/>
        </p:spPr>
        <p:txBody>
          <a:bodyPr wrap="square" rtlCol="0">
            <a:spAutoFit/>
          </a:bodyPr>
          <a:lstStyle/>
          <a:p>
            <a:r>
              <a:rPr lang="en-GB" b="1" dirty="0">
                <a:solidFill>
                  <a:srgbClr val="0070C0"/>
                </a:solidFill>
                <a:latin typeface="Letter-join Plus 40" panose="02000505000000020003" pitchFamily="50" charset="0"/>
              </a:rPr>
              <a:t>Year 1- Spring 1 Newsletter </a:t>
            </a:r>
          </a:p>
        </p:txBody>
      </p:sp>
      <p:pic>
        <p:nvPicPr>
          <p:cNvPr id="22" name="Picture 21">
            <a:extLst>
              <a:ext uri="{FF2B5EF4-FFF2-40B4-BE49-F238E27FC236}">
                <a16:creationId xmlns:a16="http://schemas.microsoft.com/office/drawing/2014/main" id="{CF4D3713-065A-4791-AA75-2D663BEB79E2}"/>
              </a:ext>
            </a:extLst>
          </p:cNvPr>
          <p:cNvPicPr/>
          <p:nvPr/>
        </p:nvPicPr>
        <p:blipFill>
          <a:blip r:embed="rId2">
            <a:clrChange>
              <a:clrFrom>
                <a:srgbClr val="FFFFFF"/>
              </a:clrFrom>
              <a:clrTo>
                <a:srgbClr val="FFFFFF">
                  <a:alpha val="0"/>
                </a:srgbClr>
              </a:clrTo>
            </a:clrChange>
            <a:duotone>
              <a:schemeClr val="accent5">
                <a:shade val="45000"/>
                <a:satMod val="135000"/>
              </a:schemeClr>
              <a:prstClr val="white"/>
            </a:duotone>
          </a:blip>
          <a:stretch>
            <a:fillRect/>
          </a:stretch>
        </p:blipFill>
        <p:spPr>
          <a:xfrm>
            <a:off x="0" y="22815"/>
            <a:ext cx="9777730" cy="1099185"/>
          </a:xfrm>
          <a:prstGeom prst="rect">
            <a:avLst/>
          </a:prstGeom>
        </p:spPr>
      </p:pic>
      <p:pic>
        <p:nvPicPr>
          <p:cNvPr id="3" name="Picture 2">
            <a:extLst>
              <a:ext uri="{FF2B5EF4-FFF2-40B4-BE49-F238E27FC236}">
                <a16:creationId xmlns:a16="http://schemas.microsoft.com/office/drawing/2014/main" id="{9FAAE281-436B-4AD1-BEBA-2BFDDDF81F60}"/>
              </a:ext>
            </a:extLst>
          </p:cNvPr>
          <p:cNvPicPr>
            <a:picLocks noChangeAspect="1"/>
          </p:cNvPicPr>
          <p:nvPr/>
        </p:nvPicPr>
        <p:blipFill>
          <a:blip r:embed="rId3"/>
          <a:stretch>
            <a:fillRect/>
          </a:stretch>
        </p:blipFill>
        <p:spPr>
          <a:xfrm>
            <a:off x="3171317" y="2036923"/>
            <a:ext cx="1957092" cy="1961014"/>
          </a:xfrm>
          <a:prstGeom prst="rect">
            <a:avLst/>
          </a:prstGeom>
        </p:spPr>
      </p:pic>
      <p:sp>
        <p:nvSpPr>
          <p:cNvPr id="23" name="Rectangle 22">
            <a:extLst>
              <a:ext uri="{FF2B5EF4-FFF2-40B4-BE49-F238E27FC236}">
                <a16:creationId xmlns:a16="http://schemas.microsoft.com/office/drawing/2014/main" id="{8D637C13-E9AF-4D52-8A81-7B191C5FD563}"/>
              </a:ext>
            </a:extLst>
          </p:cNvPr>
          <p:cNvSpPr/>
          <p:nvPr/>
        </p:nvSpPr>
        <p:spPr>
          <a:xfrm>
            <a:off x="3167166" y="4053037"/>
            <a:ext cx="3337559" cy="2050635"/>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00" b="1" u="sng" dirty="0">
                <a:latin typeface="Letter-join Plus 40" panose="02000505000000020003" pitchFamily="50" charset="0"/>
              </a:rPr>
              <a:t>Mathematics </a:t>
            </a:r>
          </a:p>
          <a:p>
            <a:pPr algn="ctr"/>
            <a:r>
              <a:rPr lang="en-GB" sz="1000" dirty="0">
                <a:latin typeface="Letter-join Plus 40" panose="02000505000000020003" pitchFamily="50" charset="0"/>
              </a:rPr>
              <a:t>During this short 6 week term we will cover the following units of work:</a:t>
            </a:r>
          </a:p>
          <a:p>
            <a:pPr marL="171450" indent="-171450" algn="ctr">
              <a:buFont typeface="Wingdings" panose="05000000000000000000" pitchFamily="2" charset="2"/>
              <a:buChar char="Ø"/>
            </a:pPr>
            <a:r>
              <a:rPr lang="en-GB" sz="1000" dirty="0">
                <a:latin typeface="Letter-join Plus 40" panose="02000505000000020003" pitchFamily="50" charset="0"/>
              </a:rPr>
              <a:t>Place Value within 20 </a:t>
            </a:r>
          </a:p>
          <a:p>
            <a:pPr marL="171450" indent="-171450" algn="ctr">
              <a:buFont typeface="Wingdings" panose="05000000000000000000" pitchFamily="2" charset="2"/>
              <a:buChar char="Ø"/>
            </a:pPr>
            <a:r>
              <a:rPr lang="en-GB" sz="1000" dirty="0">
                <a:latin typeface="Letter-join Plus 40" panose="02000505000000020003" pitchFamily="50" charset="0"/>
              </a:rPr>
              <a:t>Addition and Subtraction within 20 </a:t>
            </a:r>
          </a:p>
          <a:p>
            <a:pPr algn="ctr"/>
            <a:r>
              <a:rPr lang="en-GB" sz="1000" dirty="0">
                <a:latin typeface="Letter-join Plus 40" panose="02000505000000020003" pitchFamily="50" charset="0"/>
              </a:rPr>
              <a:t>To support your child at home it would be beneficial to count forwards and backwards from 0-20 and try starting at different numbers. Also, completing simple addition and subtraction calculations will ensure your child is confident with using the + and – symbol and recognising these quickly. While practising it will be useful to expose children to calculations that may have the equals sign at the front (see image beside) as these type of question will come up in our learning.</a:t>
            </a:r>
          </a:p>
        </p:txBody>
      </p:sp>
      <p:sp>
        <p:nvSpPr>
          <p:cNvPr id="4" name="Rectangle: Rounded Corners 3">
            <a:extLst>
              <a:ext uri="{FF2B5EF4-FFF2-40B4-BE49-F238E27FC236}">
                <a16:creationId xmlns:a16="http://schemas.microsoft.com/office/drawing/2014/main" id="{25456083-5B8E-4607-BDE2-A1340A0AD1C6}"/>
              </a:ext>
            </a:extLst>
          </p:cNvPr>
          <p:cNvSpPr/>
          <p:nvPr/>
        </p:nvSpPr>
        <p:spPr>
          <a:xfrm>
            <a:off x="59391" y="4406021"/>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8</a:t>
            </a:r>
          </a:p>
        </p:txBody>
      </p:sp>
      <p:sp>
        <p:nvSpPr>
          <p:cNvPr id="25" name="Rectangle: Rounded Corners 24">
            <a:extLst>
              <a:ext uri="{FF2B5EF4-FFF2-40B4-BE49-F238E27FC236}">
                <a16:creationId xmlns:a16="http://schemas.microsoft.com/office/drawing/2014/main" id="{F16C652A-15E0-48B6-9A8A-AE0CEEBF2173}"/>
              </a:ext>
            </a:extLst>
          </p:cNvPr>
          <p:cNvSpPr/>
          <p:nvPr/>
        </p:nvSpPr>
        <p:spPr>
          <a:xfrm>
            <a:off x="630891" y="4406021"/>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a:t>
            </a:r>
          </a:p>
        </p:txBody>
      </p:sp>
      <p:sp>
        <p:nvSpPr>
          <p:cNvPr id="26" name="Rectangle: Rounded Corners 25">
            <a:extLst>
              <a:ext uri="{FF2B5EF4-FFF2-40B4-BE49-F238E27FC236}">
                <a16:creationId xmlns:a16="http://schemas.microsoft.com/office/drawing/2014/main" id="{9F6D73DC-C1FF-4A92-81AF-E1950BFC2B73}"/>
              </a:ext>
            </a:extLst>
          </p:cNvPr>
          <p:cNvSpPr/>
          <p:nvPr/>
        </p:nvSpPr>
        <p:spPr>
          <a:xfrm>
            <a:off x="1211484" y="4406021"/>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5</a:t>
            </a:r>
          </a:p>
        </p:txBody>
      </p:sp>
      <p:sp>
        <p:nvSpPr>
          <p:cNvPr id="27" name="Rectangle: Rounded Corners 26">
            <a:extLst>
              <a:ext uri="{FF2B5EF4-FFF2-40B4-BE49-F238E27FC236}">
                <a16:creationId xmlns:a16="http://schemas.microsoft.com/office/drawing/2014/main" id="{37CB1ACB-CC89-4737-92D3-E2BD9FE7B390}"/>
              </a:ext>
            </a:extLst>
          </p:cNvPr>
          <p:cNvSpPr/>
          <p:nvPr/>
        </p:nvSpPr>
        <p:spPr>
          <a:xfrm>
            <a:off x="1782984" y="4406021"/>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a:t>
            </a:r>
          </a:p>
        </p:txBody>
      </p:sp>
      <p:sp>
        <p:nvSpPr>
          <p:cNvPr id="28" name="Rectangle: Rounded Corners 27">
            <a:extLst>
              <a:ext uri="{FF2B5EF4-FFF2-40B4-BE49-F238E27FC236}">
                <a16:creationId xmlns:a16="http://schemas.microsoft.com/office/drawing/2014/main" id="{93CF8FF7-4AA9-4A35-8328-B94C4686D6F2}"/>
              </a:ext>
            </a:extLst>
          </p:cNvPr>
          <p:cNvSpPr/>
          <p:nvPr/>
        </p:nvSpPr>
        <p:spPr>
          <a:xfrm>
            <a:off x="2385012" y="4406021"/>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3</a:t>
            </a:r>
          </a:p>
        </p:txBody>
      </p:sp>
      <p:sp>
        <p:nvSpPr>
          <p:cNvPr id="29" name="Rectangle: Rounded Corners 28">
            <a:extLst>
              <a:ext uri="{FF2B5EF4-FFF2-40B4-BE49-F238E27FC236}">
                <a16:creationId xmlns:a16="http://schemas.microsoft.com/office/drawing/2014/main" id="{1707550B-BAF1-43B5-9869-5E2A8E1255BD}"/>
              </a:ext>
            </a:extLst>
          </p:cNvPr>
          <p:cNvSpPr/>
          <p:nvPr/>
        </p:nvSpPr>
        <p:spPr>
          <a:xfrm>
            <a:off x="60864" y="5301784"/>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5</a:t>
            </a:r>
          </a:p>
        </p:txBody>
      </p:sp>
      <p:sp>
        <p:nvSpPr>
          <p:cNvPr id="30" name="Rectangle: Rounded Corners 29">
            <a:extLst>
              <a:ext uri="{FF2B5EF4-FFF2-40B4-BE49-F238E27FC236}">
                <a16:creationId xmlns:a16="http://schemas.microsoft.com/office/drawing/2014/main" id="{C609237F-49BD-4C2D-8FCE-1036385F1713}"/>
              </a:ext>
            </a:extLst>
          </p:cNvPr>
          <p:cNvSpPr/>
          <p:nvPr/>
        </p:nvSpPr>
        <p:spPr>
          <a:xfrm>
            <a:off x="632364" y="5301784"/>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a:t>
            </a:r>
          </a:p>
        </p:txBody>
      </p:sp>
      <p:sp>
        <p:nvSpPr>
          <p:cNvPr id="31" name="Rectangle: Rounded Corners 30">
            <a:extLst>
              <a:ext uri="{FF2B5EF4-FFF2-40B4-BE49-F238E27FC236}">
                <a16:creationId xmlns:a16="http://schemas.microsoft.com/office/drawing/2014/main" id="{51F3D03F-2ABF-43CD-8291-9C684CB69DA9}"/>
              </a:ext>
            </a:extLst>
          </p:cNvPr>
          <p:cNvSpPr/>
          <p:nvPr/>
        </p:nvSpPr>
        <p:spPr>
          <a:xfrm>
            <a:off x="1234392" y="5301784"/>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3</a:t>
            </a:r>
          </a:p>
        </p:txBody>
      </p:sp>
      <p:sp>
        <p:nvSpPr>
          <p:cNvPr id="32" name="Rectangle: Rounded Corners 31">
            <a:extLst>
              <a:ext uri="{FF2B5EF4-FFF2-40B4-BE49-F238E27FC236}">
                <a16:creationId xmlns:a16="http://schemas.microsoft.com/office/drawing/2014/main" id="{6CF8D03E-B7E0-4FFE-A851-1A04FA9E7186}"/>
              </a:ext>
            </a:extLst>
          </p:cNvPr>
          <p:cNvSpPr/>
          <p:nvPr/>
        </p:nvSpPr>
        <p:spPr>
          <a:xfrm>
            <a:off x="1836420" y="5301784"/>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a:t>
            </a:r>
          </a:p>
        </p:txBody>
      </p:sp>
      <p:sp>
        <p:nvSpPr>
          <p:cNvPr id="34" name="Rectangle: Rounded Corners 33">
            <a:extLst>
              <a:ext uri="{FF2B5EF4-FFF2-40B4-BE49-F238E27FC236}">
                <a16:creationId xmlns:a16="http://schemas.microsoft.com/office/drawing/2014/main" id="{6A96F4F5-60B3-4776-807D-868E2941BC3D}"/>
              </a:ext>
            </a:extLst>
          </p:cNvPr>
          <p:cNvSpPr/>
          <p:nvPr/>
        </p:nvSpPr>
        <p:spPr>
          <a:xfrm>
            <a:off x="2407920" y="5303445"/>
            <a:ext cx="512109" cy="48768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8</a:t>
            </a:r>
          </a:p>
        </p:txBody>
      </p:sp>
      <p:sp>
        <p:nvSpPr>
          <p:cNvPr id="5" name="Arrow: Up-Down 4">
            <a:extLst>
              <a:ext uri="{FF2B5EF4-FFF2-40B4-BE49-F238E27FC236}">
                <a16:creationId xmlns:a16="http://schemas.microsoft.com/office/drawing/2014/main" id="{7015BEBC-E5D6-4F15-85BA-36B281970332}"/>
              </a:ext>
            </a:extLst>
          </p:cNvPr>
          <p:cNvSpPr/>
          <p:nvPr/>
        </p:nvSpPr>
        <p:spPr>
          <a:xfrm>
            <a:off x="1429438" y="4923351"/>
            <a:ext cx="175260" cy="348784"/>
          </a:xfrm>
          <a:prstGeom prst="up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3A9AB05-4F83-4BF3-A672-F4697EE102A7}"/>
              </a:ext>
            </a:extLst>
          </p:cNvPr>
          <p:cNvSpPr txBox="1"/>
          <p:nvPr/>
        </p:nvSpPr>
        <p:spPr>
          <a:xfrm>
            <a:off x="779080" y="4913077"/>
            <a:ext cx="2328695" cy="369332"/>
          </a:xfrm>
          <a:prstGeom prst="rect">
            <a:avLst/>
          </a:prstGeom>
          <a:noFill/>
        </p:spPr>
        <p:txBody>
          <a:bodyPr wrap="square" rtlCol="0">
            <a:spAutoFit/>
          </a:bodyPr>
          <a:lstStyle/>
          <a:p>
            <a:r>
              <a:rPr lang="en-GB" dirty="0">
                <a:latin typeface="Letters for Learners" pitchFamily="2" charset="0"/>
                <a:cs typeface="Leelawadee UI" panose="020B0502040204020203" pitchFamily="34" charset="-34"/>
              </a:rPr>
              <a:t>same		same</a:t>
            </a:r>
          </a:p>
        </p:txBody>
      </p:sp>
      <p:pic>
        <p:nvPicPr>
          <p:cNvPr id="7" name="Picture 6">
            <a:extLst>
              <a:ext uri="{FF2B5EF4-FFF2-40B4-BE49-F238E27FC236}">
                <a16:creationId xmlns:a16="http://schemas.microsoft.com/office/drawing/2014/main" id="{E0EDDBAE-286C-4138-9217-9AFA122F536D}"/>
              </a:ext>
            </a:extLst>
          </p:cNvPr>
          <p:cNvPicPr>
            <a:picLocks noChangeAspect="1"/>
          </p:cNvPicPr>
          <p:nvPr/>
        </p:nvPicPr>
        <p:blipFill>
          <a:blip r:embed="rId4"/>
          <a:stretch>
            <a:fillRect/>
          </a:stretch>
        </p:blipFill>
        <p:spPr>
          <a:xfrm>
            <a:off x="67002" y="5924489"/>
            <a:ext cx="3438198" cy="855186"/>
          </a:xfrm>
          <a:prstGeom prst="rect">
            <a:avLst/>
          </a:prstGeom>
        </p:spPr>
      </p:pic>
      <p:sp>
        <p:nvSpPr>
          <p:cNvPr id="8" name="Rectangle 7">
            <a:extLst>
              <a:ext uri="{FF2B5EF4-FFF2-40B4-BE49-F238E27FC236}">
                <a16:creationId xmlns:a16="http://schemas.microsoft.com/office/drawing/2014/main" id="{ABA634EB-2730-41D2-B4FA-6721237D6D82}"/>
              </a:ext>
            </a:extLst>
          </p:cNvPr>
          <p:cNvSpPr/>
          <p:nvPr/>
        </p:nvSpPr>
        <p:spPr>
          <a:xfrm>
            <a:off x="5210298" y="2036923"/>
            <a:ext cx="2036280" cy="196101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b="1" u="sng" dirty="0">
                <a:latin typeface="Letter-join Plus 40" panose="02000505000000020003" pitchFamily="50" charset="0"/>
              </a:rPr>
              <a:t>Science</a:t>
            </a:r>
            <a:br>
              <a:rPr lang="en-GB" sz="1100" dirty="0">
                <a:latin typeface="Letter-join Plus 40" panose="02000505000000020003" pitchFamily="50" charset="0"/>
              </a:rPr>
            </a:br>
            <a:r>
              <a:rPr lang="en-GB" sz="1100" dirty="0">
                <a:latin typeface="Letter-join Plus 40" panose="02000505000000020003" pitchFamily="50" charset="0"/>
              </a:rPr>
              <a:t>'Animals, including humans - All about me' is the first part of two Science units. This unit takes children through six lessons where they learn how to identify, name, draw and label the basic parts of the human body and say which part of the body is associated with each sense. </a:t>
            </a:r>
          </a:p>
        </p:txBody>
      </p:sp>
      <p:pic>
        <p:nvPicPr>
          <p:cNvPr id="9" name="Picture 8">
            <a:extLst>
              <a:ext uri="{FF2B5EF4-FFF2-40B4-BE49-F238E27FC236}">
                <a16:creationId xmlns:a16="http://schemas.microsoft.com/office/drawing/2014/main" id="{078AA7E3-B369-4180-9B04-8786EDB6B062}"/>
              </a:ext>
            </a:extLst>
          </p:cNvPr>
          <p:cNvPicPr>
            <a:picLocks noChangeAspect="1"/>
          </p:cNvPicPr>
          <p:nvPr/>
        </p:nvPicPr>
        <p:blipFill>
          <a:blip r:embed="rId5"/>
          <a:stretch>
            <a:fillRect/>
          </a:stretch>
        </p:blipFill>
        <p:spPr>
          <a:xfrm>
            <a:off x="7328467" y="1427685"/>
            <a:ext cx="1681830" cy="1961014"/>
          </a:xfrm>
          <a:prstGeom prst="rect">
            <a:avLst/>
          </a:prstGeom>
        </p:spPr>
      </p:pic>
      <p:pic>
        <p:nvPicPr>
          <p:cNvPr id="1028" name="Picture 4" descr="Human senses icon. Vector illustration flat Stock Vector Image &amp; Art - Alamy">
            <a:extLst>
              <a:ext uri="{FF2B5EF4-FFF2-40B4-BE49-F238E27FC236}">
                <a16:creationId xmlns:a16="http://schemas.microsoft.com/office/drawing/2014/main" id="{54F51BB0-7155-4AC0-9DE0-E2E1CE62EDC3}"/>
              </a:ext>
            </a:extLst>
          </p:cNvPr>
          <p:cNvPicPr>
            <a:picLocks noChangeAspect="1" noChangeArrowheads="1"/>
          </p:cNvPicPr>
          <p:nvPr/>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b="10000"/>
          <a:stretch/>
        </p:blipFill>
        <p:spPr bwMode="auto">
          <a:xfrm flipH="1">
            <a:off x="8732221" y="1910174"/>
            <a:ext cx="1173779" cy="1129617"/>
          </a:xfrm>
          <a:prstGeom prst="rect">
            <a:avLst/>
          </a:prstGeom>
          <a:noFill/>
          <a:extLst>
            <a:ext uri="{909E8E84-426E-40DD-AFC4-6F175D3DCCD1}">
              <a14:hiddenFill xmlns:a14="http://schemas.microsoft.com/office/drawing/2010/main">
                <a:solidFill>
                  <a:srgbClr val="FFFFFF"/>
                </a:solidFill>
              </a14:hiddenFill>
            </a:ext>
          </a:extLst>
        </p:spPr>
      </p:pic>
      <p:sp>
        <p:nvSpPr>
          <p:cNvPr id="35" name="Rectangle 34">
            <a:extLst>
              <a:ext uri="{FF2B5EF4-FFF2-40B4-BE49-F238E27FC236}">
                <a16:creationId xmlns:a16="http://schemas.microsoft.com/office/drawing/2014/main" id="{999EC4EA-E916-40F7-A67B-BD645CFB1584}"/>
              </a:ext>
            </a:extLst>
          </p:cNvPr>
          <p:cNvSpPr/>
          <p:nvPr/>
        </p:nvSpPr>
        <p:spPr>
          <a:xfrm>
            <a:off x="7328467" y="3429000"/>
            <a:ext cx="2449262" cy="122289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200" b="1" u="sng" dirty="0">
                <a:latin typeface="Letter-join Plus 40" panose="02000505000000020003" pitchFamily="50" charset="0"/>
              </a:rPr>
              <a:t>History</a:t>
            </a:r>
            <a:br>
              <a:rPr lang="en-GB" sz="1200" b="1" u="sng" dirty="0">
                <a:latin typeface="Letter-join Plus 40" panose="02000505000000020003" pitchFamily="50" charset="0"/>
              </a:rPr>
            </a:br>
            <a:r>
              <a:rPr lang="en-GB" sz="1200" dirty="0">
                <a:latin typeface="Letter-join Plus 40" panose="02000505000000020003" pitchFamily="50" charset="0"/>
              </a:rPr>
              <a:t>In History, we will be travelling back in time to learn about life in the 1950s. We will be creating timelines and learning about similarities and differences between life then and now.</a:t>
            </a:r>
            <a:endParaRPr lang="en-GB" sz="1200" b="1" u="sng" dirty="0">
              <a:latin typeface="Letter-join Plus 40" panose="02000505000000020003" pitchFamily="50" charset="0"/>
            </a:endParaRPr>
          </a:p>
        </p:txBody>
      </p:sp>
      <p:sp>
        <p:nvSpPr>
          <p:cNvPr id="39" name="Rectangle 38">
            <a:extLst>
              <a:ext uri="{FF2B5EF4-FFF2-40B4-BE49-F238E27FC236}">
                <a16:creationId xmlns:a16="http://schemas.microsoft.com/office/drawing/2014/main" id="{EAC2E691-E80E-4B2A-B1EC-88AF1E0CE22C}"/>
              </a:ext>
            </a:extLst>
          </p:cNvPr>
          <p:cNvSpPr/>
          <p:nvPr/>
        </p:nvSpPr>
        <p:spPr>
          <a:xfrm>
            <a:off x="6564116" y="4744608"/>
            <a:ext cx="3210886" cy="84472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100" b="1" u="sng" dirty="0">
                <a:latin typeface="Letter-join Plus 40" panose="02000505000000020003" pitchFamily="50" charset="0"/>
              </a:rPr>
              <a:t>Religious Education and Music</a:t>
            </a:r>
            <a:br>
              <a:rPr lang="en-GB" sz="1000" b="1" u="sng" dirty="0">
                <a:latin typeface="Letter-join Plus 40" panose="02000505000000020003" pitchFamily="50" charset="0"/>
              </a:rPr>
            </a:br>
            <a:r>
              <a:rPr lang="en-GB" sz="1000" dirty="0">
                <a:latin typeface="Letter-join Plus 40" panose="02000505000000020003" pitchFamily="50" charset="0"/>
              </a:rPr>
              <a:t>In RE our learning will be focused around places of worship for different religions. Our music lessons will be exploring how music makes the world a better place. We will be rehashing, singing and preforming while using Glockenspiels.</a:t>
            </a:r>
          </a:p>
        </p:txBody>
      </p:sp>
      <p:sp>
        <p:nvSpPr>
          <p:cNvPr id="37" name="Rectangle 36">
            <a:extLst>
              <a:ext uri="{FF2B5EF4-FFF2-40B4-BE49-F238E27FC236}">
                <a16:creationId xmlns:a16="http://schemas.microsoft.com/office/drawing/2014/main" id="{4C7A563D-FDF4-4120-A78A-AC852D5E8AC2}"/>
              </a:ext>
            </a:extLst>
          </p:cNvPr>
          <p:cNvSpPr/>
          <p:nvPr/>
        </p:nvSpPr>
        <p:spPr>
          <a:xfrm>
            <a:off x="3561565" y="6136899"/>
            <a:ext cx="3381832" cy="6095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b="1" u="sng" dirty="0">
                <a:latin typeface="Letter-join Plus 40" panose="02000505000000020003" pitchFamily="50" charset="0"/>
              </a:rPr>
              <a:t>Art </a:t>
            </a:r>
            <a:br>
              <a:rPr lang="en-GB" sz="1050" b="1" u="sng" dirty="0">
                <a:latin typeface="Letter-join Plus 40" panose="02000505000000020003" pitchFamily="50" charset="0"/>
              </a:rPr>
            </a:br>
            <a:r>
              <a:rPr lang="en-GB" sz="1050" dirty="0">
                <a:latin typeface="Letter-join Plus 40" panose="02000505000000020003" pitchFamily="50" charset="0"/>
              </a:rPr>
              <a:t>In art we will be teaching children about the concept of the portrait and how the collage technique can be used to make a portrait.</a:t>
            </a:r>
          </a:p>
        </p:txBody>
      </p:sp>
    </p:spTree>
    <p:extLst>
      <p:ext uri="{BB962C8B-B14F-4D97-AF65-F5344CB8AC3E}">
        <p14:creationId xmlns:p14="http://schemas.microsoft.com/office/powerpoint/2010/main" val="6842845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TotalTime>
  <Words>491</Words>
  <Application>Microsoft Office PowerPoint</Application>
  <PresentationFormat>A4 Paper (210x297 mm)</PresentationFormat>
  <Paragraphs>29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Leelawadee UI</vt:lpstr>
      <vt:lpstr>Letter-join Plus 40</vt:lpstr>
      <vt:lpstr>Letters for Learners</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Paige Burgess</dc:creator>
  <cp:lastModifiedBy>Paige Burgess</cp:lastModifiedBy>
  <cp:revision>27</cp:revision>
  <cp:lastPrinted>2024-01-04T12:10:28Z</cp:lastPrinted>
  <dcterms:created xsi:type="dcterms:W3CDTF">2022-07-26T14:50:11Z</dcterms:created>
  <dcterms:modified xsi:type="dcterms:W3CDTF">2024-01-04T12:10:42Z</dcterms:modified>
</cp:coreProperties>
</file>