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9906000" cy="6858000" type="A4"/>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3" autoAdjust="0"/>
    <p:restoredTop sz="94660"/>
  </p:normalViewPr>
  <p:slideViewPr>
    <p:cSldViewPr snapToGrid="0">
      <p:cViewPr varScale="1">
        <p:scale>
          <a:sx n="85" d="100"/>
          <a:sy n="85" d="100"/>
        </p:scale>
        <p:origin x="14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CD55D-C5AD-4D71-B1B0-9D7FD4EABD6A}"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230642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CD55D-C5AD-4D71-B1B0-9D7FD4EABD6A}"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399806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CD55D-C5AD-4D71-B1B0-9D7FD4EABD6A}"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337724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CD55D-C5AD-4D71-B1B0-9D7FD4EABD6A}"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305053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2CD55D-C5AD-4D71-B1B0-9D7FD4EABD6A}"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261669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CD55D-C5AD-4D71-B1B0-9D7FD4EABD6A}"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66775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CD55D-C5AD-4D71-B1B0-9D7FD4EABD6A}" type="datetimeFigureOut">
              <a:rPr lang="en-GB" smtClean="0"/>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38367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CD55D-C5AD-4D71-B1B0-9D7FD4EABD6A}" type="datetimeFigureOut">
              <a:rPr lang="en-GB" smtClean="0"/>
              <a:t>25/03/2024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219809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CD55D-C5AD-4D71-B1B0-9D7FD4EABD6A}" type="datetimeFigureOut">
              <a:rPr lang="en-GB" smtClean="0"/>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359115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CD55D-C5AD-4D71-B1B0-9D7FD4EABD6A}"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197510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2CD55D-C5AD-4D71-B1B0-9D7FD4EABD6A}"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C18993-B1A6-4C1F-BEF2-DE85A06256D8}" type="slidenum">
              <a:rPr lang="en-GB" smtClean="0"/>
              <a:t>‹#›</a:t>
            </a:fld>
            <a:endParaRPr lang="en-GB"/>
          </a:p>
        </p:txBody>
      </p:sp>
    </p:spTree>
    <p:extLst>
      <p:ext uri="{BB962C8B-B14F-4D97-AF65-F5344CB8AC3E}">
        <p14:creationId xmlns:p14="http://schemas.microsoft.com/office/powerpoint/2010/main" val="18689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CD55D-C5AD-4D71-B1B0-9D7FD4EABD6A}" type="datetimeFigureOut">
              <a:rPr lang="en-GB" smtClean="0"/>
              <a:t>25/03/2024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18993-B1A6-4C1F-BEF2-DE85A06256D8}" type="slidenum">
              <a:rPr lang="en-GB" smtClean="0"/>
              <a:t>‹#›</a:t>
            </a:fld>
            <a:endParaRPr lang="en-GB"/>
          </a:p>
        </p:txBody>
      </p:sp>
    </p:spTree>
    <p:extLst>
      <p:ext uri="{BB962C8B-B14F-4D97-AF65-F5344CB8AC3E}">
        <p14:creationId xmlns:p14="http://schemas.microsoft.com/office/powerpoint/2010/main" val="959615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BF2CEC8-C65B-4C63-BEAC-86FB2273CA75}"/>
              </a:ext>
            </a:extLst>
          </p:cNvPr>
          <p:cNvSpPr/>
          <p:nvPr/>
        </p:nvSpPr>
        <p:spPr>
          <a:xfrm>
            <a:off x="112730" y="2036924"/>
            <a:ext cx="3337559" cy="196101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038" b="1" u="sng" dirty="0">
                <a:latin typeface="Letters for Learners" pitchFamily="2" charset="0"/>
              </a:rPr>
              <a:t>English </a:t>
            </a:r>
          </a:p>
          <a:p>
            <a:pPr algn="ctr"/>
            <a:r>
              <a:rPr lang="en-GB" sz="1038" dirty="0">
                <a:latin typeface="Letters for Learners" pitchFamily="2" charset="0"/>
              </a:rPr>
              <a:t>In English this term we will be using two wonderful texts; First Day at Bug School by Sam Lloyd and We are Here by Oliver Jeffers. This term we will be writing some of our own poetry and creating a non-chronological report. As always, we will be focusing on important grammar such as capital letters, in the correct places, using question marks when needed and full stops..</a:t>
            </a:r>
          </a:p>
          <a:p>
            <a:pPr algn="ctr"/>
            <a:r>
              <a:rPr lang="en-GB" sz="1038" dirty="0">
                <a:latin typeface="Letters for Learners" pitchFamily="2" charset="0"/>
              </a:rPr>
              <a:t>. As we are getting closer to the Phonics Screening Check the children may come home with additional homework to support their knowledge and understanding. </a:t>
            </a:r>
          </a:p>
        </p:txBody>
      </p:sp>
      <p:sp>
        <p:nvSpPr>
          <p:cNvPr id="17" name="Rectangle 16">
            <a:extLst>
              <a:ext uri="{FF2B5EF4-FFF2-40B4-BE49-F238E27FC236}">
                <a16:creationId xmlns:a16="http://schemas.microsoft.com/office/drawing/2014/main" id="{1A80C9B8-AD62-422A-9B78-CE751FB9F54E}"/>
              </a:ext>
            </a:extLst>
          </p:cNvPr>
          <p:cNvSpPr/>
          <p:nvPr/>
        </p:nvSpPr>
        <p:spPr>
          <a:xfrm>
            <a:off x="6871494" y="5127386"/>
            <a:ext cx="3004700" cy="160730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46" b="1" u="sng" dirty="0">
                <a:solidFill>
                  <a:sysClr val="windowText" lastClr="000000"/>
                </a:solidFill>
                <a:latin typeface="Letters for Learners" pitchFamily="2" charset="0"/>
              </a:rPr>
              <a:t>DIARY DATES    </a:t>
            </a:r>
          </a:p>
          <a:p>
            <a:pPr marL="285750" indent="-285750" algn="ctr">
              <a:buFont typeface="Wingdings" panose="05000000000000000000" pitchFamily="2" charset="2"/>
              <a:buChar char="Ø"/>
            </a:pPr>
            <a:r>
              <a:rPr lang="en-GB" sz="1246" dirty="0">
                <a:solidFill>
                  <a:sysClr val="windowText" lastClr="000000"/>
                </a:solidFill>
                <a:latin typeface="Letters for Learners" pitchFamily="2" charset="0"/>
              </a:rPr>
              <a:t>First day back: Monday 15</a:t>
            </a:r>
            <a:r>
              <a:rPr lang="en-GB" sz="1246" baseline="30000" dirty="0">
                <a:solidFill>
                  <a:sysClr val="windowText" lastClr="000000"/>
                </a:solidFill>
                <a:latin typeface="Letters for Learners" pitchFamily="2" charset="0"/>
              </a:rPr>
              <a:t>th</a:t>
            </a:r>
            <a:r>
              <a:rPr lang="en-GB" sz="1246" dirty="0">
                <a:solidFill>
                  <a:sysClr val="windowText" lastClr="000000"/>
                </a:solidFill>
                <a:latin typeface="Letters for Learners" pitchFamily="2" charset="0"/>
              </a:rPr>
              <a:t> April</a:t>
            </a:r>
          </a:p>
          <a:p>
            <a:pPr marL="285750" indent="-285750" algn="ctr">
              <a:buFont typeface="Wingdings" panose="05000000000000000000" pitchFamily="2" charset="2"/>
              <a:buChar char="Ø"/>
            </a:pPr>
            <a:r>
              <a:rPr lang="en-GB" sz="1246" dirty="0">
                <a:solidFill>
                  <a:sysClr val="windowText" lastClr="000000"/>
                </a:solidFill>
                <a:latin typeface="Letters for Learners" pitchFamily="2" charset="0"/>
              </a:rPr>
              <a:t>RSPB Trip: Thursday 16</a:t>
            </a:r>
            <a:r>
              <a:rPr lang="en-GB" sz="1246" baseline="30000" dirty="0">
                <a:solidFill>
                  <a:sysClr val="windowText" lastClr="000000"/>
                </a:solidFill>
                <a:latin typeface="Letters for Learners" pitchFamily="2" charset="0"/>
              </a:rPr>
              <a:t>th</a:t>
            </a:r>
            <a:r>
              <a:rPr lang="en-GB" sz="1246" dirty="0">
                <a:solidFill>
                  <a:sysClr val="windowText" lastClr="000000"/>
                </a:solidFill>
                <a:latin typeface="Letters for Learners" pitchFamily="2" charset="0"/>
              </a:rPr>
              <a:t> May</a:t>
            </a:r>
          </a:p>
          <a:p>
            <a:pPr marL="285750" indent="-285750" algn="ctr">
              <a:buFont typeface="Wingdings" panose="05000000000000000000" pitchFamily="2" charset="2"/>
              <a:buChar char="Ø"/>
            </a:pPr>
            <a:r>
              <a:rPr lang="en-GB" sz="1246" dirty="0">
                <a:solidFill>
                  <a:sysClr val="windowText" lastClr="000000"/>
                </a:solidFill>
                <a:latin typeface="Letters for Learners" pitchFamily="2" charset="0"/>
              </a:rPr>
              <a:t>Last day of term: Friday 24</a:t>
            </a:r>
            <a:r>
              <a:rPr lang="en-GB" sz="1246" baseline="30000" dirty="0">
                <a:solidFill>
                  <a:sysClr val="windowText" lastClr="000000"/>
                </a:solidFill>
                <a:latin typeface="Letters for Learners" pitchFamily="2" charset="0"/>
              </a:rPr>
              <a:t>th</a:t>
            </a:r>
            <a:r>
              <a:rPr lang="en-GB" sz="1246" dirty="0">
                <a:solidFill>
                  <a:sysClr val="windowText" lastClr="000000"/>
                </a:solidFill>
                <a:latin typeface="Letters for Learners" pitchFamily="2" charset="0"/>
              </a:rPr>
              <a:t> May</a:t>
            </a:r>
          </a:p>
          <a:p>
            <a:pPr marL="285750" indent="-285750" algn="ctr">
              <a:buFont typeface="Wingdings" panose="05000000000000000000" pitchFamily="2" charset="2"/>
              <a:buChar char="Ø"/>
            </a:pPr>
            <a:endParaRPr lang="en-GB" sz="1246" b="1" u="sng" dirty="0">
              <a:solidFill>
                <a:sysClr val="windowText" lastClr="000000"/>
              </a:solidFill>
              <a:latin typeface="Letters for Learners" pitchFamily="2" charset="0"/>
            </a:endParaRPr>
          </a:p>
          <a:p>
            <a:pPr marL="285750" indent="-285750" algn="ctr">
              <a:buFont typeface="Wingdings" panose="05000000000000000000" pitchFamily="2" charset="2"/>
              <a:buChar char="Ø"/>
            </a:pPr>
            <a:r>
              <a:rPr lang="en-GB" sz="1246" dirty="0">
                <a:solidFill>
                  <a:sysClr val="windowText" lastClr="000000"/>
                </a:solidFill>
                <a:latin typeface="Letters for Learners" pitchFamily="2" charset="0"/>
              </a:rPr>
              <a:t>School Closed</a:t>
            </a:r>
            <a:br>
              <a:rPr lang="en-GB" sz="1246" dirty="0">
                <a:solidFill>
                  <a:sysClr val="windowText" lastClr="000000"/>
                </a:solidFill>
                <a:latin typeface="Letters for Learners" pitchFamily="2" charset="0"/>
              </a:rPr>
            </a:br>
            <a:r>
              <a:rPr lang="en-GB" sz="1246" dirty="0">
                <a:solidFill>
                  <a:sysClr val="windowText" lastClr="000000"/>
                </a:solidFill>
                <a:latin typeface="Letters for Learners" pitchFamily="2" charset="0"/>
              </a:rPr>
              <a:t>- Thursday 2</a:t>
            </a:r>
            <a:r>
              <a:rPr lang="en-GB" sz="1246" baseline="30000" dirty="0">
                <a:solidFill>
                  <a:sysClr val="windowText" lastClr="000000"/>
                </a:solidFill>
                <a:latin typeface="Letters for Learners" pitchFamily="2" charset="0"/>
              </a:rPr>
              <a:t>nd</a:t>
            </a:r>
            <a:r>
              <a:rPr lang="en-GB" sz="1246" dirty="0">
                <a:solidFill>
                  <a:sysClr val="windowText" lastClr="000000"/>
                </a:solidFill>
                <a:latin typeface="Letters for Learners" pitchFamily="2" charset="0"/>
              </a:rPr>
              <a:t> May 2024 Polling Day</a:t>
            </a:r>
            <a:br>
              <a:rPr lang="en-GB" sz="1246" dirty="0">
                <a:solidFill>
                  <a:sysClr val="windowText" lastClr="000000"/>
                </a:solidFill>
                <a:latin typeface="Letters for Learners" pitchFamily="2" charset="0"/>
              </a:rPr>
            </a:br>
            <a:r>
              <a:rPr lang="en-GB" sz="1246" dirty="0">
                <a:solidFill>
                  <a:sysClr val="windowText" lastClr="000000"/>
                </a:solidFill>
                <a:latin typeface="Letters for Learners" pitchFamily="2" charset="0"/>
              </a:rPr>
              <a:t>-Monday 6</a:t>
            </a:r>
            <a:r>
              <a:rPr lang="en-GB" sz="1246" baseline="30000" dirty="0">
                <a:solidFill>
                  <a:sysClr val="windowText" lastClr="000000"/>
                </a:solidFill>
                <a:latin typeface="Letters for Learners" pitchFamily="2" charset="0"/>
              </a:rPr>
              <a:t>th</a:t>
            </a:r>
            <a:r>
              <a:rPr lang="en-GB" sz="1246" dirty="0">
                <a:solidFill>
                  <a:sysClr val="windowText" lastClr="000000"/>
                </a:solidFill>
                <a:latin typeface="Letters for Learners" pitchFamily="2" charset="0"/>
              </a:rPr>
              <a:t> May 2024 Bank Holiday </a:t>
            </a:r>
          </a:p>
        </p:txBody>
      </p:sp>
      <p:sp>
        <p:nvSpPr>
          <p:cNvPr id="20" name="TextBox 19">
            <a:extLst>
              <a:ext uri="{FF2B5EF4-FFF2-40B4-BE49-F238E27FC236}">
                <a16:creationId xmlns:a16="http://schemas.microsoft.com/office/drawing/2014/main" id="{A56F64A1-3FD9-4DED-93E9-AC43A7EEE109}"/>
              </a:ext>
            </a:extLst>
          </p:cNvPr>
          <p:cNvSpPr txBox="1"/>
          <p:nvPr/>
        </p:nvSpPr>
        <p:spPr>
          <a:xfrm>
            <a:off x="7039349" y="-24917"/>
            <a:ext cx="5062305" cy="338554"/>
          </a:xfrm>
          <a:prstGeom prst="rect">
            <a:avLst/>
          </a:prstGeom>
          <a:noFill/>
        </p:spPr>
        <p:txBody>
          <a:bodyPr wrap="square" rtlCol="0">
            <a:spAutoFit/>
          </a:bodyPr>
          <a:lstStyle/>
          <a:p>
            <a:r>
              <a:rPr lang="en-GB" sz="1600" b="1" dirty="0">
                <a:solidFill>
                  <a:schemeClr val="accent1"/>
                </a:solidFill>
                <a:latin typeface="Sweet Corn" panose="02000500000000000000" pitchFamily="50" charset="0"/>
              </a:rPr>
              <a:t>Year 1- Summer 1 Newsletter </a:t>
            </a:r>
          </a:p>
        </p:txBody>
      </p:sp>
      <p:sp>
        <p:nvSpPr>
          <p:cNvPr id="23" name="Rectangle 22">
            <a:extLst>
              <a:ext uri="{FF2B5EF4-FFF2-40B4-BE49-F238E27FC236}">
                <a16:creationId xmlns:a16="http://schemas.microsoft.com/office/drawing/2014/main" id="{8D637C13-E9AF-4D52-8A81-7B191C5FD563}"/>
              </a:ext>
            </a:extLst>
          </p:cNvPr>
          <p:cNvSpPr/>
          <p:nvPr/>
        </p:nvSpPr>
        <p:spPr>
          <a:xfrm>
            <a:off x="3660685" y="3223724"/>
            <a:ext cx="3107195" cy="250388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038" b="1" u="sng" dirty="0">
                <a:latin typeface="Letters for Learners" pitchFamily="2" charset="0"/>
              </a:rPr>
              <a:t>Mathematics </a:t>
            </a:r>
          </a:p>
          <a:p>
            <a:pPr algn="ctr"/>
            <a:r>
              <a:rPr lang="en-GB" sz="1038" dirty="0">
                <a:latin typeface="Letters for Learners" pitchFamily="2" charset="0"/>
              </a:rPr>
              <a:t>During this 6 week term we will cover the following units of work:</a:t>
            </a:r>
          </a:p>
          <a:p>
            <a:pPr marL="171450" indent="-171450" algn="ctr">
              <a:buFont typeface="Wingdings" panose="05000000000000000000" pitchFamily="2" charset="2"/>
              <a:buChar char="Ø"/>
            </a:pPr>
            <a:r>
              <a:rPr lang="en-GB" sz="1038" dirty="0">
                <a:latin typeface="Letters for Learners" pitchFamily="2" charset="0"/>
              </a:rPr>
              <a:t>Multiplication and Division </a:t>
            </a:r>
          </a:p>
          <a:p>
            <a:pPr marL="171450" indent="-171450" algn="ctr">
              <a:buFont typeface="Wingdings" panose="05000000000000000000" pitchFamily="2" charset="2"/>
              <a:buChar char="Ø"/>
            </a:pPr>
            <a:r>
              <a:rPr lang="en-GB" sz="1038" dirty="0">
                <a:latin typeface="Letters for Learners" pitchFamily="2" charset="0"/>
              </a:rPr>
              <a:t>Fractions </a:t>
            </a:r>
          </a:p>
          <a:p>
            <a:pPr algn="ctr"/>
            <a:r>
              <a:rPr lang="en-GB" sz="1038" dirty="0">
                <a:latin typeface="Letters for Learners" pitchFamily="2" charset="0"/>
              </a:rPr>
              <a:t>To support your child at home it would beneficial to practise counting in jumps of 2, 5 and 10. It would also be good to start discussing sharing into equal groups of 2 and 4. </a:t>
            </a:r>
          </a:p>
          <a:p>
            <a:pPr algn="ctr"/>
            <a:r>
              <a:rPr lang="en-GB" sz="1038" dirty="0">
                <a:latin typeface="Letters for Learners" pitchFamily="2" charset="0"/>
              </a:rPr>
              <a:t>Please use the QR codes below to see helpful videos; </a:t>
            </a:r>
          </a:p>
          <a:p>
            <a:pPr algn="ctr"/>
            <a:endParaRPr lang="en-GB" sz="1038" dirty="0">
              <a:latin typeface="Letters for Learners" pitchFamily="2" charset="0"/>
            </a:endParaRPr>
          </a:p>
          <a:p>
            <a:pPr algn="ctr"/>
            <a:endParaRPr lang="en-GB" sz="1038" dirty="0">
              <a:latin typeface="Letters for Learners" pitchFamily="2" charset="0"/>
            </a:endParaRPr>
          </a:p>
          <a:p>
            <a:pPr algn="ctr"/>
            <a:endParaRPr lang="en-GB" sz="1038" dirty="0">
              <a:latin typeface="Letters for Learners" pitchFamily="2" charset="0"/>
            </a:endParaRPr>
          </a:p>
          <a:p>
            <a:pPr algn="ctr"/>
            <a:endParaRPr lang="en-GB" sz="1038" dirty="0">
              <a:latin typeface="Letters for Learners" pitchFamily="2" charset="0"/>
            </a:endParaRPr>
          </a:p>
          <a:p>
            <a:pPr algn="ctr"/>
            <a:endParaRPr lang="en-GB" sz="1038" dirty="0">
              <a:latin typeface="Letters for Learners" pitchFamily="2" charset="0"/>
            </a:endParaRPr>
          </a:p>
          <a:p>
            <a:pPr algn="ctr"/>
            <a:endParaRPr lang="en-GB" sz="1038" dirty="0">
              <a:latin typeface="Letters for Learners" pitchFamily="2" charset="0"/>
            </a:endParaRPr>
          </a:p>
        </p:txBody>
      </p:sp>
      <p:sp>
        <p:nvSpPr>
          <p:cNvPr id="8" name="Rectangle 7">
            <a:extLst>
              <a:ext uri="{FF2B5EF4-FFF2-40B4-BE49-F238E27FC236}">
                <a16:creationId xmlns:a16="http://schemas.microsoft.com/office/drawing/2014/main" id="{ABA634EB-2730-41D2-B4FA-6721237D6D82}"/>
              </a:ext>
            </a:extLst>
          </p:cNvPr>
          <p:cNvSpPr/>
          <p:nvPr/>
        </p:nvSpPr>
        <p:spPr>
          <a:xfrm>
            <a:off x="7228311" y="1232027"/>
            <a:ext cx="2546691" cy="19106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b="1" u="sng" dirty="0">
                <a:latin typeface="Letters for Learners" pitchFamily="2" charset="0"/>
              </a:rPr>
              <a:t>Science</a:t>
            </a:r>
          </a:p>
          <a:p>
            <a:pPr algn="ctr"/>
            <a:r>
              <a:rPr lang="en-GB" sz="1200" dirty="0">
                <a:latin typeface="Letters for Learners" pitchFamily="2" charset="0"/>
              </a:rPr>
              <a:t>Our science unit for this half term is. ‘All about Animals.’ During these lessons we will learn to identify and name a variety of common animals including fish, amphibians, reptiles, birds and mammals. We will also learn how to identify and name a variety of common animals that are carnivores, herbivores and omnivores. </a:t>
            </a:r>
          </a:p>
        </p:txBody>
      </p:sp>
      <p:sp>
        <p:nvSpPr>
          <p:cNvPr id="39" name="Rectangle 38">
            <a:extLst>
              <a:ext uri="{FF2B5EF4-FFF2-40B4-BE49-F238E27FC236}">
                <a16:creationId xmlns:a16="http://schemas.microsoft.com/office/drawing/2014/main" id="{EAC2E691-E80E-4B2A-B1EC-88AF1E0CE22C}"/>
              </a:ext>
            </a:extLst>
          </p:cNvPr>
          <p:cNvSpPr/>
          <p:nvPr/>
        </p:nvSpPr>
        <p:spPr>
          <a:xfrm>
            <a:off x="7246577" y="4060131"/>
            <a:ext cx="2528425" cy="104062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b="1" u="sng" dirty="0">
                <a:latin typeface="Letters for Learners" pitchFamily="2" charset="0"/>
              </a:rPr>
              <a:t>Religious Education</a:t>
            </a:r>
          </a:p>
          <a:p>
            <a:pPr algn="ctr"/>
            <a:r>
              <a:rPr lang="en-GB" sz="1200" dirty="0">
                <a:latin typeface="Letters for Learners" pitchFamily="2" charset="0"/>
              </a:rPr>
              <a:t>In RE the children will be learning about different religious festivals. We will also cover how different religions welcome and celebrate the birth of a new baby.</a:t>
            </a:r>
            <a:br>
              <a:rPr lang="en-GB" sz="1050" b="1" u="sng" dirty="0">
                <a:latin typeface="Letters for Learners" pitchFamily="2" charset="0"/>
              </a:rPr>
            </a:br>
            <a:endParaRPr lang="en-GB" sz="1050" dirty="0">
              <a:latin typeface="Letters for Learners" pitchFamily="2" charset="0"/>
            </a:endParaRPr>
          </a:p>
        </p:txBody>
      </p:sp>
      <p:sp>
        <p:nvSpPr>
          <p:cNvPr id="37" name="Rectangle 36">
            <a:extLst>
              <a:ext uri="{FF2B5EF4-FFF2-40B4-BE49-F238E27FC236}">
                <a16:creationId xmlns:a16="http://schemas.microsoft.com/office/drawing/2014/main" id="{4C7A563D-FDF4-4120-A78A-AC852D5E8AC2}"/>
              </a:ext>
            </a:extLst>
          </p:cNvPr>
          <p:cNvSpPr/>
          <p:nvPr/>
        </p:nvSpPr>
        <p:spPr>
          <a:xfrm>
            <a:off x="3657517" y="2036923"/>
            <a:ext cx="3381832" cy="11057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u="sng" dirty="0">
                <a:latin typeface="Letters for Learners" pitchFamily="2" charset="0"/>
              </a:rPr>
              <a:t>Art </a:t>
            </a:r>
            <a:br>
              <a:rPr lang="en-GB" sz="1100" b="1" u="sng" dirty="0">
                <a:latin typeface="Letters for Learners" pitchFamily="2" charset="0"/>
              </a:rPr>
            </a:br>
            <a:r>
              <a:rPr lang="en-GB" sz="1100" dirty="0">
                <a:latin typeface="Letters for Learners" pitchFamily="2" charset="0"/>
              </a:rPr>
              <a:t>This project will teach the children about artwork depicting streets and buildings and focuses on the work of the American pop artist, James </a:t>
            </a:r>
            <a:r>
              <a:rPr lang="en-GB" sz="1100" dirty="0" err="1">
                <a:latin typeface="Letters for Learners" pitchFamily="2" charset="0"/>
              </a:rPr>
              <a:t>Rizzi</a:t>
            </a:r>
            <a:r>
              <a:rPr lang="en-GB" sz="1100" dirty="0">
                <a:latin typeface="Letters for Learners" pitchFamily="2" charset="0"/>
              </a:rPr>
              <a:t>. The children will create a 3-D mural based on </a:t>
            </a:r>
            <a:r>
              <a:rPr lang="en-GB" sz="1100" dirty="0" err="1">
                <a:latin typeface="Letters for Learners" pitchFamily="2" charset="0"/>
              </a:rPr>
              <a:t>Rizzi's</a:t>
            </a:r>
            <a:r>
              <a:rPr lang="en-GB" sz="1100" dirty="0">
                <a:latin typeface="Letters for Learners" pitchFamily="2" charset="0"/>
              </a:rPr>
              <a:t> work.</a:t>
            </a:r>
          </a:p>
        </p:txBody>
      </p:sp>
      <p:pic>
        <p:nvPicPr>
          <p:cNvPr id="3" name="Picture 2" descr="Vintage Globe Wanderlust Typography - Wonderful World&quot; Sticker for Sale by  rubyandpearl | Redbubble">
            <a:extLst>
              <a:ext uri="{FF2B5EF4-FFF2-40B4-BE49-F238E27FC236}">
                <a16:creationId xmlns:a16="http://schemas.microsoft.com/office/drawing/2014/main" id="{B837850E-9E13-4ED5-AE6A-2BA355F0AA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31" t="10505" r="13493" b="8874"/>
          <a:stretch/>
        </p:blipFill>
        <p:spPr bwMode="auto">
          <a:xfrm>
            <a:off x="120273" y="4046604"/>
            <a:ext cx="2336483" cy="268808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2B928E47-43E9-425F-AB1F-285154BBE5A3}"/>
              </a:ext>
            </a:extLst>
          </p:cNvPr>
          <p:cNvSpPr/>
          <p:nvPr/>
        </p:nvSpPr>
        <p:spPr>
          <a:xfrm>
            <a:off x="2503979" y="5589335"/>
            <a:ext cx="4207510" cy="11057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u="sng" dirty="0">
                <a:latin typeface="Letters for Learners" pitchFamily="2" charset="0"/>
              </a:rPr>
              <a:t>Geography</a:t>
            </a:r>
            <a:br>
              <a:rPr lang="en-GB" sz="1100" b="1" u="sng" dirty="0">
                <a:latin typeface="Letters for Learners" pitchFamily="2" charset="0"/>
              </a:rPr>
            </a:br>
            <a:r>
              <a:rPr lang="en-GB" sz="1100" dirty="0">
                <a:latin typeface="Letters for Learners" pitchFamily="2" charset="0"/>
              </a:rPr>
              <a:t>During this topic the children will learn about;  physical and human features, maps, compass points, and positional and directional language. They will also learn about the equator, hemispheres and continents. The children carry out simple fieldwork to find out about local physical and human features.</a:t>
            </a:r>
            <a:br>
              <a:rPr lang="en-GB" sz="1100" b="1" u="sng" dirty="0">
                <a:latin typeface="Letters for Learners" pitchFamily="2" charset="0"/>
              </a:rPr>
            </a:br>
            <a:endParaRPr lang="en-GB" sz="1100" dirty="0">
              <a:latin typeface="Letters for Learners" pitchFamily="2" charset="0"/>
            </a:endParaRPr>
          </a:p>
        </p:txBody>
      </p:sp>
      <p:pic>
        <p:nvPicPr>
          <p:cNvPr id="5" name="Picture 4">
            <a:extLst>
              <a:ext uri="{FF2B5EF4-FFF2-40B4-BE49-F238E27FC236}">
                <a16:creationId xmlns:a16="http://schemas.microsoft.com/office/drawing/2014/main" id="{54F0F244-D1F7-41DE-A922-BB96F5DAD5EE}"/>
              </a:ext>
            </a:extLst>
          </p:cNvPr>
          <p:cNvPicPr>
            <a:picLocks noChangeAspect="1"/>
          </p:cNvPicPr>
          <p:nvPr/>
        </p:nvPicPr>
        <p:blipFill rotWithShape="1">
          <a:blip r:embed="rId3"/>
          <a:srcRect l="33016" t="18500" r="3966" b="42507"/>
          <a:stretch/>
        </p:blipFill>
        <p:spPr>
          <a:xfrm>
            <a:off x="7644608" y="367242"/>
            <a:ext cx="1721340" cy="828641"/>
          </a:xfrm>
          <a:prstGeom prst="rect">
            <a:avLst/>
          </a:prstGeom>
        </p:spPr>
      </p:pic>
      <p:pic>
        <p:nvPicPr>
          <p:cNvPr id="21" name="Picture 20">
            <a:extLst>
              <a:ext uri="{FF2B5EF4-FFF2-40B4-BE49-F238E27FC236}">
                <a16:creationId xmlns:a16="http://schemas.microsoft.com/office/drawing/2014/main" id="{539815CF-31BB-48A7-8C2D-9A77D2BBC7A9}"/>
              </a:ext>
            </a:extLst>
          </p:cNvPr>
          <p:cNvPicPr>
            <a:picLocks noChangeAspect="1"/>
          </p:cNvPicPr>
          <p:nvPr/>
        </p:nvPicPr>
        <p:blipFill rotWithShape="1">
          <a:blip r:embed="rId3"/>
          <a:srcRect l="3781" t="59588" r="3966" b="5242"/>
          <a:stretch/>
        </p:blipFill>
        <p:spPr>
          <a:xfrm>
            <a:off x="7207197" y="3188128"/>
            <a:ext cx="2607183" cy="773301"/>
          </a:xfrm>
          <a:prstGeom prst="rect">
            <a:avLst/>
          </a:prstGeom>
        </p:spPr>
      </p:pic>
      <p:pic>
        <p:nvPicPr>
          <p:cNvPr id="6" name="Picture 5">
            <a:extLst>
              <a:ext uri="{FF2B5EF4-FFF2-40B4-BE49-F238E27FC236}">
                <a16:creationId xmlns:a16="http://schemas.microsoft.com/office/drawing/2014/main" id="{28E0B7E8-1732-4782-AD2C-753D51EC66AD}"/>
              </a:ext>
            </a:extLst>
          </p:cNvPr>
          <p:cNvPicPr>
            <a:picLocks noChangeAspect="1"/>
          </p:cNvPicPr>
          <p:nvPr/>
        </p:nvPicPr>
        <p:blipFill>
          <a:blip r:embed="rId4"/>
          <a:stretch>
            <a:fillRect/>
          </a:stretch>
        </p:blipFill>
        <p:spPr>
          <a:xfrm>
            <a:off x="3730055" y="4741136"/>
            <a:ext cx="726536" cy="719234"/>
          </a:xfrm>
          <a:prstGeom prst="rect">
            <a:avLst/>
          </a:prstGeom>
        </p:spPr>
      </p:pic>
      <p:pic>
        <p:nvPicPr>
          <p:cNvPr id="7" name="Picture 6">
            <a:extLst>
              <a:ext uri="{FF2B5EF4-FFF2-40B4-BE49-F238E27FC236}">
                <a16:creationId xmlns:a16="http://schemas.microsoft.com/office/drawing/2014/main" id="{CC77146D-22CF-44DD-A51C-4A8FE54B1EB3}"/>
              </a:ext>
            </a:extLst>
          </p:cNvPr>
          <p:cNvPicPr>
            <a:picLocks noChangeAspect="1"/>
          </p:cNvPicPr>
          <p:nvPr/>
        </p:nvPicPr>
        <p:blipFill>
          <a:blip r:embed="rId5"/>
          <a:stretch>
            <a:fillRect/>
          </a:stretch>
        </p:blipFill>
        <p:spPr>
          <a:xfrm>
            <a:off x="4886761" y="4764118"/>
            <a:ext cx="726536" cy="726536"/>
          </a:xfrm>
          <a:prstGeom prst="rect">
            <a:avLst/>
          </a:prstGeom>
        </p:spPr>
      </p:pic>
      <p:pic>
        <p:nvPicPr>
          <p:cNvPr id="9" name="Picture 8">
            <a:extLst>
              <a:ext uri="{FF2B5EF4-FFF2-40B4-BE49-F238E27FC236}">
                <a16:creationId xmlns:a16="http://schemas.microsoft.com/office/drawing/2014/main" id="{4DE20517-AA01-4F8B-943A-3C06B00180DF}"/>
              </a:ext>
            </a:extLst>
          </p:cNvPr>
          <p:cNvPicPr>
            <a:picLocks noChangeAspect="1"/>
          </p:cNvPicPr>
          <p:nvPr/>
        </p:nvPicPr>
        <p:blipFill>
          <a:blip r:embed="rId6"/>
          <a:stretch>
            <a:fillRect/>
          </a:stretch>
        </p:blipFill>
        <p:spPr>
          <a:xfrm>
            <a:off x="5933164" y="4748438"/>
            <a:ext cx="730299" cy="719234"/>
          </a:xfrm>
          <a:prstGeom prst="rect">
            <a:avLst/>
          </a:prstGeom>
        </p:spPr>
      </p:pic>
      <p:pic>
        <p:nvPicPr>
          <p:cNvPr id="16" name="Picture 15">
            <a:extLst>
              <a:ext uri="{FF2B5EF4-FFF2-40B4-BE49-F238E27FC236}">
                <a16:creationId xmlns:a16="http://schemas.microsoft.com/office/drawing/2014/main" id="{BCCED53D-04FC-4820-A974-F649C6329156}"/>
              </a:ext>
            </a:extLst>
          </p:cNvPr>
          <p:cNvPicPr>
            <a:picLocks noChangeAspect="1"/>
          </p:cNvPicPr>
          <p:nvPr/>
        </p:nvPicPr>
        <p:blipFill rotWithShape="1">
          <a:blip r:embed="rId7">
            <a:clrChange>
              <a:clrFrom>
                <a:srgbClr val="FFFFFF"/>
              </a:clrFrom>
              <a:clrTo>
                <a:srgbClr val="FFFFFF">
                  <a:alpha val="0"/>
                </a:srgbClr>
              </a:clrTo>
            </a:clrChange>
          </a:blip>
          <a:srcRect l="68633"/>
          <a:stretch/>
        </p:blipFill>
        <p:spPr>
          <a:xfrm>
            <a:off x="2539725" y="944707"/>
            <a:ext cx="3107195" cy="1415143"/>
          </a:xfrm>
          <a:prstGeom prst="rect">
            <a:avLst/>
          </a:prstGeom>
        </p:spPr>
      </p:pic>
      <p:pic>
        <p:nvPicPr>
          <p:cNvPr id="26" name="Picture 25">
            <a:extLst>
              <a:ext uri="{FF2B5EF4-FFF2-40B4-BE49-F238E27FC236}">
                <a16:creationId xmlns:a16="http://schemas.microsoft.com/office/drawing/2014/main" id="{42A79194-C1B7-4ADC-A431-FC6B8C56CBD8}"/>
              </a:ext>
            </a:extLst>
          </p:cNvPr>
          <p:cNvPicPr>
            <a:picLocks noChangeAspect="1"/>
          </p:cNvPicPr>
          <p:nvPr/>
        </p:nvPicPr>
        <p:blipFill rotWithShape="1">
          <a:blip r:embed="rId7">
            <a:clrChange>
              <a:clrFrom>
                <a:srgbClr val="FFFFFF"/>
              </a:clrFrom>
              <a:clrTo>
                <a:srgbClr val="FFFFFF">
                  <a:alpha val="0"/>
                </a:srgbClr>
              </a:clrTo>
            </a:clrChange>
          </a:blip>
          <a:srcRect r="33218"/>
          <a:stretch/>
        </p:blipFill>
        <p:spPr>
          <a:xfrm>
            <a:off x="90257" y="115473"/>
            <a:ext cx="6615480" cy="1415143"/>
          </a:xfrm>
          <a:prstGeom prst="rect">
            <a:avLst/>
          </a:prstGeom>
        </p:spPr>
      </p:pic>
    </p:spTree>
    <p:extLst>
      <p:ext uri="{BB962C8B-B14F-4D97-AF65-F5344CB8AC3E}">
        <p14:creationId xmlns:p14="http://schemas.microsoft.com/office/powerpoint/2010/main" val="68428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2">
            <a:extLst>
              <a:ext uri="{FF2B5EF4-FFF2-40B4-BE49-F238E27FC236}">
                <a16:creationId xmlns:a16="http://schemas.microsoft.com/office/drawing/2014/main" id="{08AB7884-B22B-47DD-A93E-4F52B7E40600}"/>
              </a:ext>
            </a:extLst>
          </p:cNvPr>
          <p:cNvSpPr txBox="1">
            <a:spLocks noChangeArrowheads="1"/>
          </p:cNvSpPr>
          <p:nvPr/>
        </p:nvSpPr>
        <p:spPr bwMode="auto">
          <a:xfrm>
            <a:off x="117212" y="1066800"/>
            <a:ext cx="2717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Year 1 Homework Map- Summer 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78">
            <a:extLst>
              <a:ext uri="{FF2B5EF4-FFF2-40B4-BE49-F238E27FC236}">
                <a16:creationId xmlns:a16="http://schemas.microsoft.com/office/drawing/2014/main" id="{22F33F8E-40FE-49A1-810C-463ECE86A2DD}"/>
              </a:ext>
            </a:extLst>
          </p:cNvPr>
          <p:cNvSpPr txBox="1">
            <a:spLocks noChangeArrowheads="1"/>
          </p:cNvSpPr>
          <p:nvPr/>
        </p:nvSpPr>
        <p:spPr bwMode="auto">
          <a:xfrm>
            <a:off x="6533198" y="3429000"/>
            <a:ext cx="3135313" cy="169966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Letters for Learners" pitchFamily="2" charset="0"/>
                <a:cs typeface="Leelawadee UI" panose="020B0502040204020203" pitchFamily="34" charset="-34"/>
              </a:rPr>
              <a:t>Create your own wonderful world! What would it be made of? What kinds of things could you find there?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Letters for Learners" pitchFamily="2" charset="0"/>
              <a:cs typeface="Leelawadee UI" panose="020B0502040204020203"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chemeClr val="tx1"/>
                </a:solidFill>
                <a:latin typeface="Letters for Learners" pitchFamily="2" charset="0"/>
                <a:cs typeface="Leelawadee UI" panose="020B0502040204020203" pitchFamily="34" charset="-34"/>
              </a:rPr>
              <a:t>You can draw this or make a sculpture </a:t>
            </a:r>
            <a:r>
              <a:rPr lang="en-US" altLang="en-US" dirty="0">
                <a:solidFill>
                  <a:schemeClr val="tx1"/>
                </a:solidFill>
                <a:latin typeface="Letters for Learners" pitchFamily="2" charset="0"/>
                <a:cs typeface="Leelawadee UI" panose="020B0502040204020203" pitchFamily="34" charset="-34"/>
                <a:sym typeface="Wingdings" panose="05000000000000000000" pitchFamily="2" charset="2"/>
              </a:rPr>
              <a:t> </a:t>
            </a:r>
            <a:endParaRPr kumimoji="0" lang="en-US" altLang="en-US" sz="1800" b="0" i="0" u="none" strike="noStrike" cap="none" normalizeH="0" baseline="0" dirty="0">
              <a:ln>
                <a:noFill/>
              </a:ln>
              <a:solidFill>
                <a:schemeClr val="tx1"/>
              </a:solidFill>
              <a:effectLst/>
              <a:latin typeface="Letters for Learners" pitchFamily="2" charset="0"/>
              <a:cs typeface="Leelawadee UI" panose="020B0502040204020203" pitchFamily="34" charset="-34"/>
            </a:endParaRPr>
          </a:p>
        </p:txBody>
      </p:sp>
      <p:sp>
        <p:nvSpPr>
          <p:cNvPr id="47" name="Text Box 71">
            <a:extLst>
              <a:ext uri="{FF2B5EF4-FFF2-40B4-BE49-F238E27FC236}">
                <a16:creationId xmlns:a16="http://schemas.microsoft.com/office/drawing/2014/main" id="{6D3B2A59-6EF1-4570-8DF5-AEC5155650CB}"/>
              </a:ext>
            </a:extLst>
          </p:cNvPr>
          <p:cNvSpPr txBox="1">
            <a:spLocks noChangeArrowheads="1"/>
          </p:cNvSpPr>
          <p:nvPr/>
        </p:nvSpPr>
        <p:spPr bwMode="auto">
          <a:xfrm>
            <a:off x="169622" y="3137724"/>
            <a:ext cx="3551238" cy="10747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pPr>
            <a:r>
              <a:rPr lang="en-US" altLang="en-US" dirty="0">
                <a:solidFill>
                  <a:schemeClr val="tx1"/>
                </a:solidFill>
                <a:latin typeface="Letters for Learners" pitchFamily="2" charset="0"/>
              </a:rPr>
              <a:t>Learn about some animals that fit into these categories: </a:t>
            </a:r>
            <a:r>
              <a:rPr lang="en-GB" dirty="0">
                <a:latin typeface="Letters for Learners" pitchFamily="2" charset="0"/>
              </a:rPr>
              <a:t>fish, amphibians, reptiles, birds and mammals. </a:t>
            </a:r>
            <a:endParaRPr kumimoji="0" lang="en-US" altLang="en-US" sz="1800" b="0" i="0" u="none" strike="noStrike" cap="none" normalizeH="0" baseline="0" dirty="0">
              <a:ln>
                <a:noFill/>
              </a:ln>
              <a:solidFill>
                <a:schemeClr val="tx1"/>
              </a:solidFill>
              <a:effectLst/>
              <a:latin typeface="Letters for Learners" pitchFamily="2" charset="0"/>
            </a:endParaRPr>
          </a:p>
        </p:txBody>
      </p:sp>
      <p:sp>
        <p:nvSpPr>
          <p:cNvPr id="48" name="Text Box 70">
            <a:extLst>
              <a:ext uri="{FF2B5EF4-FFF2-40B4-BE49-F238E27FC236}">
                <a16:creationId xmlns:a16="http://schemas.microsoft.com/office/drawing/2014/main" id="{E3B3C775-A161-4847-BCF5-A9CEED5A23D9}"/>
              </a:ext>
            </a:extLst>
          </p:cNvPr>
          <p:cNvSpPr txBox="1">
            <a:spLocks noChangeArrowheads="1"/>
          </p:cNvSpPr>
          <p:nvPr/>
        </p:nvSpPr>
        <p:spPr bwMode="auto">
          <a:xfrm>
            <a:off x="7332955" y="5240780"/>
            <a:ext cx="2507958" cy="154657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chemeClr val="tx1"/>
                </a:solidFill>
                <a:latin typeface="Letters for Learners" pitchFamily="2" charset="0"/>
              </a:rPr>
              <a:t>Make some cookies that look ‘out of this world!’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Letters for Learners" pitchFamily="2" charset="0"/>
              </a:rPr>
              <a:t>Use different colo</a:t>
            </a:r>
            <a:r>
              <a:rPr lang="en-US" altLang="en-US" sz="1400" dirty="0">
                <a:solidFill>
                  <a:schemeClr val="tx1"/>
                </a:solidFill>
                <a:latin typeface="Letters for Learners" pitchFamily="2" charset="0"/>
              </a:rPr>
              <a:t>ured icing to decorate them. Take some photos while you are making them and write some instructions to go with your pictures.</a:t>
            </a:r>
            <a:endParaRPr kumimoji="0" lang="en-US" altLang="en-US" sz="1400" b="0" i="0" u="none" strike="noStrike" cap="none" normalizeH="0" baseline="0" dirty="0">
              <a:ln>
                <a:noFill/>
              </a:ln>
              <a:solidFill>
                <a:schemeClr val="tx1"/>
              </a:solidFill>
              <a:effectLst/>
              <a:latin typeface="Letters for Learners" pitchFamily="2" charset="0"/>
            </a:endParaRPr>
          </a:p>
        </p:txBody>
      </p:sp>
      <p:sp>
        <p:nvSpPr>
          <p:cNvPr id="49" name="Text Box 6">
            <a:extLst>
              <a:ext uri="{FF2B5EF4-FFF2-40B4-BE49-F238E27FC236}">
                <a16:creationId xmlns:a16="http://schemas.microsoft.com/office/drawing/2014/main" id="{70EED71B-26B1-475B-AC27-D19FD6065A4E}"/>
              </a:ext>
            </a:extLst>
          </p:cNvPr>
          <p:cNvSpPr txBox="1">
            <a:spLocks noChangeArrowheads="1"/>
          </p:cNvSpPr>
          <p:nvPr/>
        </p:nvSpPr>
        <p:spPr bwMode="auto">
          <a:xfrm>
            <a:off x="65087" y="5336378"/>
            <a:ext cx="4640263" cy="14509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Weekly Homework</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Spellings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Reading</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We would also like to encourage you to access </a:t>
            </a:r>
            <a:r>
              <a:rPr kumimoji="0" lang="en-US" altLang="en-US" sz="1100" b="1"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NUMBOTS</a:t>
            </a:r>
            <a:r>
              <a:rPr kumimoji="0" lang="en-US" altLang="en-US" sz="11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 regularly to help develop children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s mathematical understanding. Weekly rewards will be given out based on progress, minutes played and the amount of correct answers. You will find login details in reading records.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72">
            <a:extLst>
              <a:ext uri="{FF2B5EF4-FFF2-40B4-BE49-F238E27FC236}">
                <a16:creationId xmlns:a16="http://schemas.microsoft.com/office/drawing/2014/main" id="{34A21EEF-8B0B-4F07-968D-EA00ED439FA9}"/>
              </a:ext>
            </a:extLst>
          </p:cNvPr>
          <p:cNvSpPr txBox="1">
            <a:spLocks noChangeArrowheads="1"/>
          </p:cNvSpPr>
          <p:nvPr/>
        </p:nvSpPr>
        <p:spPr bwMode="auto">
          <a:xfrm>
            <a:off x="124089" y="4351508"/>
            <a:ext cx="2765425" cy="7126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Letters for Learners" pitchFamily="2" charset="0"/>
              </a:rPr>
              <a:t>Create a poster about the different continents.</a:t>
            </a:r>
          </a:p>
        </p:txBody>
      </p:sp>
      <p:sp>
        <p:nvSpPr>
          <p:cNvPr id="51" name="Text Box 20">
            <a:extLst>
              <a:ext uri="{FF2B5EF4-FFF2-40B4-BE49-F238E27FC236}">
                <a16:creationId xmlns:a16="http://schemas.microsoft.com/office/drawing/2014/main" id="{76A9CAC1-92E9-4421-A59C-88E5559C2D19}"/>
              </a:ext>
            </a:extLst>
          </p:cNvPr>
          <p:cNvSpPr txBox="1">
            <a:spLocks noChangeArrowheads="1"/>
          </p:cNvSpPr>
          <p:nvPr/>
        </p:nvSpPr>
        <p:spPr bwMode="auto">
          <a:xfrm>
            <a:off x="3018409" y="4539423"/>
            <a:ext cx="2594462" cy="7080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chemeClr val="tx1"/>
                </a:solidFill>
                <a:latin typeface="Letters for Learners" pitchFamily="2" charset="0"/>
              </a:rPr>
              <a:t>Can you write your own story about travelling to a different world?</a:t>
            </a:r>
            <a:endParaRPr kumimoji="0" lang="en-US" altLang="en-US" sz="1400" b="0" i="0" u="none" strike="noStrike" cap="none" normalizeH="0" baseline="0" dirty="0">
              <a:ln>
                <a:noFill/>
              </a:ln>
              <a:solidFill>
                <a:schemeClr val="tx1"/>
              </a:solidFill>
              <a:effectLst/>
              <a:latin typeface="Letters for Learners" pitchFamily="2" charset="0"/>
            </a:endParaRPr>
          </a:p>
        </p:txBody>
      </p:sp>
      <p:pic>
        <p:nvPicPr>
          <p:cNvPr id="2115" name="Picture 22">
            <a:extLst>
              <a:ext uri="{FF2B5EF4-FFF2-40B4-BE49-F238E27FC236}">
                <a16:creationId xmlns:a16="http://schemas.microsoft.com/office/drawing/2014/main" id="{66EA42B2-48C5-43FD-B17A-71B5F94BF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5461000"/>
            <a:ext cx="1346200" cy="415925"/>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75">
            <a:extLst>
              <a:ext uri="{FF2B5EF4-FFF2-40B4-BE49-F238E27FC236}">
                <a16:creationId xmlns:a16="http://schemas.microsoft.com/office/drawing/2014/main" id="{0C0F38D0-A5D7-4B6B-83F2-B4060FF17847}"/>
              </a:ext>
            </a:extLst>
          </p:cNvPr>
          <p:cNvSpPr txBox="1">
            <a:spLocks noChangeArrowheads="1"/>
          </p:cNvSpPr>
          <p:nvPr/>
        </p:nvSpPr>
        <p:spPr bwMode="auto">
          <a:xfrm>
            <a:off x="6970953" y="2515293"/>
            <a:ext cx="2765425" cy="7265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.Go on a minibeast hunt! Describe what you find. Can you make your own poem about the minibeasts that you find?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81">
            <a:extLst>
              <a:ext uri="{FF2B5EF4-FFF2-40B4-BE49-F238E27FC236}">
                <a16:creationId xmlns:a16="http://schemas.microsoft.com/office/drawing/2014/main" id="{DEF58A37-9DB4-48B4-9C1E-B90F0B5F84C0}"/>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4" name="Rectangle 82">
            <a:extLst>
              <a:ext uri="{FF2B5EF4-FFF2-40B4-BE49-F238E27FC236}">
                <a16:creationId xmlns:a16="http://schemas.microsoft.com/office/drawing/2014/main" id="{537DFEE8-E136-41A1-95AB-A40D850DB05F}"/>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83">
            <a:extLst>
              <a:ext uri="{FF2B5EF4-FFF2-40B4-BE49-F238E27FC236}">
                <a16:creationId xmlns:a16="http://schemas.microsoft.com/office/drawing/2014/main" id="{E97BCD6A-1644-4128-9D7F-750D6D8EC43B}"/>
              </a:ext>
            </a:extLst>
          </p:cNvPr>
          <p:cNvSpPr>
            <a:spLocks noChangeArrowheads="1"/>
          </p:cNvSpPr>
          <p:nvPr/>
        </p:nvSpPr>
        <p:spPr bwMode="auto">
          <a:xfrm>
            <a:off x="6775859" y="193339"/>
            <a:ext cx="30129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36700" algn="l"/>
              </a:tabLst>
              <a:defRPr>
                <a:solidFill>
                  <a:schemeClr val="tx1"/>
                </a:solidFill>
                <a:latin typeface="Arial" panose="020B0604020202020204" pitchFamily="34" charset="0"/>
              </a:defRPr>
            </a:lvl1pPr>
            <a:lvl2pPr eaLnBrk="0" fontAlgn="base" hangingPunct="0">
              <a:spcBef>
                <a:spcPct val="0"/>
              </a:spcBef>
              <a:spcAft>
                <a:spcPct val="0"/>
              </a:spcAft>
              <a:tabLst>
                <a:tab pos="1536700" algn="l"/>
              </a:tabLst>
              <a:defRPr>
                <a:solidFill>
                  <a:schemeClr val="tx1"/>
                </a:solidFill>
                <a:latin typeface="Arial" panose="020B0604020202020204" pitchFamily="34" charset="0"/>
              </a:defRPr>
            </a:lvl2pPr>
            <a:lvl3pPr eaLnBrk="0" fontAlgn="base" hangingPunct="0">
              <a:spcBef>
                <a:spcPct val="0"/>
              </a:spcBef>
              <a:spcAft>
                <a:spcPct val="0"/>
              </a:spcAft>
              <a:tabLst>
                <a:tab pos="1536700" algn="l"/>
              </a:tabLst>
              <a:defRPr>
                <a:solidFill>
                  <a:schemeClr val="tx1"/>
                </a:solidFill>
                <a:latin typeface="Arial" panose="020B0604020202020204" pitchFamily="34" charset="0"/>
              </a:defRPr>
            </a:lvl3pPr>
            <a:lvl4pPr eaLnBrk="0" fontAlgn="base" hangingPunct="0">
              <a:spcBef>
                <a:spcPct val="0"/>
              </a:spcBef>
              <a:spcAft>
                <a:spcPct val="0"/>
              </a:spcAft>
              <a:tabLst>
                <a:tab pos="1536700" algn="l"/>
              </a:tabLst>
              <a:defRPr>
                <a:solidFill>
                  <a:schemeClr val="tx1"/>
                </a:solidFill>
                <a:latin typeface="Arial" panose="020B0604020202020204" pitchFamily="34" charset="0"/>
              </a:defRPr>
            </a:lvl4pPr>
            <a:lvl5pPr eaLnBrk="0" fontAlgn="base" hangingPunct="0">
              <a:spcBef>
                <a:spcPct val="0"/>
              </a:spcBef>
              <a:spcAft>
                <a:spcPct val="0"/>
              </a:spcAft>
              <a:tabLst>
                <a:tab pos="1536700" algn="l"/>
              </a:tabLst>
              <a:defRPr>
                <a:solidFill>
                  <a:schemeClr val="tx1"/>
                </a:solidFill>
                <a:latin typeface="Arial" panose="020B0604020202020204" pitchFamily="34" charset="0"/>
              </a:defRPr>
            </a:lvl5pPr>
            <a:lvl6pPr eaLnBrk="0" fontAlgn="base" hangingPunct="0">
              <a:spcBef>
                <a:spcPct val="0"/>
              </a:spcBef>
              <a:spcAft>
                <a:spcPct val="0"/>
              </a:spcAft>
              <a:tabLst>
                <a:tab pos="1536700" algn="l"/>
              </a:tabLst>
              <a:defRPr>
                <a:solidFill>
                  <a:schemeClr val="tx1"/>
                </a:solidFill>
                <a:latin typeface="Arial" panose="020B0604020202020204" pitchFamily="34" charset="0"/>
              </a:defRPr>
            </a:lvl6pPr>
            <a:lvl7pPr eaLnBrk="0" fontAlgn="base" hangingPunct="0">
              <a:spcBef>
                <a:spcPct val="0"/>
              </a:spcBef>
              <a:spcAft>
                <a:spcPct val="0"/>
              </a:spcAft>
              <a:tabLst>
                <a:tab pos="1536700" algn="l"/>
              </a:tabLst>
              <a:defRPr>
                <a:solidFill>
                  <a:schemeClr val="tx1"/>
                </a:solidFill>
                <a:latin typeface="Arial" panose="020B0604020202020204" pitchFamily="34" charset="0"/>
              </a:defRPr>
            </a:lvl7pPr>
            <a:lvl8pPr eaLnBrk="0" fontAlgn="base" hangingPunct="0">
              <a:spcBef>
                <a:spcPct val="0"/>
              </a:spcBef>
              <a:spcAft>
                <a:spcPct val="0"/>
              </a:spcAft>
              <a:tabLst>
                <a:tab pos="1536700" algn="l"/>
              </a:tabLst>
              <a:defRPr>
                <a:solidFill>
                  <a:schemeClr val="tx1"/>
                </a:solidFill>
                <a:latin typeface="Arial" panose="020B0604020202020204" pitchFamily="34" charset="0"/>
              </a:defRPr>
            </a:lvl8pPr>
            <a:lvl9pPr eaLnBrk="0" fontAlgn="base" hangingPunct="0">
              <a:spcBef>
                <a:spcPct val="0"/>
              </a:spcBef>
              <a:spcAft>
                <a:spcPct val="0"/>
              </a:spcAft>
              <a:tabLst>
                <a:tab pos="15367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536700" algn="l"/>
              </a:tabLst>
            </a:pPr>
            <a: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Arial" panose="020B0604020202020204" pitchFamily="34" charset="0"/>
              </a:rPr>
              <a:t>In Year 1 our topic is Our Wonderful World. Here are some examples of possible homework that you may wish to complete with your child. </a:t>
            </a:r>
            <a:b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Arial" panose="020B0604020202020204" pitchFamily="34" charset="0"/>
              </a:rPr>
            </a:br>
            <a: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Arial" panose="020B0604020202020204" pitchFamily="34" charset="0"/>
              </a:rPr>
              <a:t>Please feel free to complete another task that is not stated on this list. If you would like any clarification about our approach to homework please feel free to ask.</a:t>
            </a:r>
            <a: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 </a:t>
            </a:r>
            <a:b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Please bring any evidence of your homework into class before Friday 17</a:t>
            </a:r>
            <a:r>
              <a:rPr kumimoji="0" lang="en-GB" altLang="en-US" sz="1400" b="0" i="0" u="none" strike="noStrike" cap="none" normalizeH="0" baseline="3000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th</a:t>
            </a:r>
            <a:r>
              <a:rPr kumimoji="0" lang="en-GB" altLang="en-US" sz="1400"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 May 2024.</a:t>
            </a:r>
            <a:r>
              <a:rPr lang="en-GB" altLang="en-US" sz="1400" dirty="0">
                <a:latin typeface="Letters for Learners" pitchFamily="2"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1" name="Picture 30" descr="Vintage Globe Wanderlust Typography - Wonderful World&quot; Sticker for Sale by  rubyandpearl | Redbubble">
            <a:extLst>
              <a:ext uri="{FF2B5EF4-FFF2-40B4-BE49-F238E27FC236}">
                <a16:creationId xmlns:a16="http://schemas.microsoft.com/office/drawing/2014/main" id="{9FAEAED7-E3C8-43E2-B461-B7BFFDC28E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31" t="10505" r="13493" b="8874"/>
          <a:stretch/>
        </p:blipFill>
        <p:spPr bwMode="auto">
          <a:xfrm>
            <a:off x="4113472" y="2620793"/>
            <a:ext cx="1631797" cy="1877358"/>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87">
            <a:extLst>
              <a:ext uri="{FF2B5EF4-FFF2-40B4-BE49-F238E27FC236}">
                <a16:creationId xmlns:a16="http://schemas.microsoft.com/office/drawing/2014/main" id="{EE758229-A054-447E-A701-9DF601C3817F}"/>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89">
            <a:extLst>
              <a:ext uri="{FF2B5EF4-FFF2-40B4-BE49-F238E27FC236}">
                <a16:creationId xmlns:a16="http://schemas.microsoft.com/office/drawing/2014/main" id="{6DCB19BD-5EDD-429C-B35D-F47493F69B85}"/>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90">
            <a:extLst>
              <a:ext uri="{FF2B5EF4-FFF2-40B4-BE49-F238E27FC236}">
                <a16:creationId xmlns:a16="http://schemas.microsoft.com/office/drawing/2014/main" id="{5D2085C5-80CA-4E59-A791-5488913E188E}"/>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9" name="Rectangle 92">
            <a:extLst>
              <a:ext uri="{FF2B5EF4-FFF2-40B4-BE49-F238E27FC236}">
                <a16:creationId xmlns:a16="http://schemas.microsoft.com/office/drawing/2014/main" id="{879924B1-88B5-4B04-A6E3-97E193CBE9D5}"/>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41538" algn="l"/>
              </a:tabLst>
              <a:defRPr>
                <a:solidFill>
                  <a:schemeClr val="tx1"/>
                </a:solidFill>
                <a:latin typeface="Arial" panose="020B0604020202020204" pitchFamily="34" charset="0"/>
              </a:defRPr>
            </a:lvl1pPr>
            <a:lvl2pPr eaLnBrk="0" fontAlgn="base" hangingPunct="0">
              <a:spcBef>
                <a:spcPct val="0"/>
              </a:spcBef>
              <a:spcAft>
                <a:spcPct val="0"/>
              </a:spcAft>
              <a:tabLst>
                <a:tab pos="2141538" algn="l"/>
              </a:tabLst>
              <a:defRPr>
                <a:solidFill>
                  <a:schemeClr val="tx1"/>
                </a:solidFill>
                <a:latin typeface="Arial" panose="020B0604020202020204" pitchFamily="34" charset="0"/>
              </a:defRPr>
            </a:lvl2pPr>
            <a:lvl3pPr eaLnBrk="0" fontAlgn="base" hangingPunct="0">
              <a:spcBef>
                <a:spcPct val="0"/>
              </a:spcBef>
              <a:spcAft>
                <a:spcPct val="0"/>
              </a:spcAft>
              <a:tabLst>
                <a:tab pos="2141538" algn="l"/>
              </a:tabLst>
              <a:defRPr>
                <a:solidFill>
                  <a:schemeClr val="tx1"/>
                </a:solidFill>
                <a:latin typeface="Arial" panose="020B0604020202020204" pitchFamily="34" charset="0"/>
              </a:defRPr>
            </a:lvl3pPr>
            <a:lvl4pPr eaLnBrk="0" fontAlgn="base" hangingPunct="0">
              <a:spcBef>
                <a:spcPct val="0"/>
              </a:spcBef>
              <a:spcAft>
                <a:spcPct val="0"/>
              </a:spcAft>
              <a:tabLst>
                <a:tab pos="2141538" algn="l"/>
              </a:tabLst>
              <a:defRPr>
                <a:solidFill>
                  <a:schemeClr val="tx1"/>
                </a:solidFill>
                <a:latin typeface="Arial" panose="020B0604020202020204" pitchFamily="34" charset="0"/>
              </a:defRPr>
            </a:lvl4pPr>
            <a:lvl5pPr eaLnBrk="0" fontAlgn="base" hangingPunct="0">
              <a:spcBef>
                <a:spcPct val="0"/>
              </a:spcBef>
              <a:spcAft>
                <a:spcPct val="0"/>
              </a:spcAft>
              <a:tabLst>
                <a:tab pos="2141538" algn="l"/>
              </a:tabLst>
              <a:defRPr>
                <a:solidFill>
                  <a:schemeClr val="tx1"/>
                </a:solidFill>
                <a:latin typeface="Arial" panose="020B0604020202020204" pitchFamily="34" charset="0"/>
              </a:defRPr>
            </a:lvl5pPr>
            <a:lvl6pPr eaLnBrk="0" fontAlgn="base" hangingPunct="0">
              <a:spcBef>
                <a:spcPct val="0"/>
              </a:spcBef>
              <a:spcAft>
                <a:spcPct val="0"/>
              </a:spcAft>
              <a:tabLst>
                <a:tab pos="2141538" algn="l"/>
              </a:tabLst>
              <a:defRPr>
                <a:solidFill>
                  <a:schemeClr val="tx1"/>
                </a:solidFill>
                <a:latin typeface="Arial" panose="020B0604020202020204" pitchFamily="34" charset="0"/>
              </a:defRPr>
            </a:lvl6pPr>
            <a:lvl7pPr eaLnBrk="0" fontAlgn="base" hangingPunct="0">
              <a:spcBef>
                <a:spcPct val="0"/>
              </a:spcBef>
              <a:spcAft>
                <a:spcPct val="0"/>
              </a:spcAft>
              <a:tabLst>
                <a:tab pos="2141538" algn="l"/>
              </a:tabLst>
              <a:defRPr>
                <a:solidFill>
                  <a:schemeClr val="tx1"/>
                </a:solidFill>
                <a:latin typeface="Arial" panose="020B0604020202020204" pitchFamily="34" charset="0"/>
              </a:defRPr>
            </a:lvl7pPr>
            <a:lvl8pPr eaLnBrk="0" fontAlgn="base" hangingPunct="0">
              <a:spcBef>
                <a:spcPct val="0"/>
              </a:spcBef>
              <a:spcAft>
                <a:spcPct val="0"/>
              </a:spcAft>
              <a:tabLst>
                <a:tab pos="2141538" algn="l"/>
              </a:tabLst>
              <a:defRPr>
                <a:solidFill>
                  <a:schemeClr val="tx1"/>
                </a:solidFill>
                <a:latin typeface="Arial" panose="020B0604020202020204" pitchFamily="34" charset="0"/>
              </a:defRPr>
            </a:lvl8pPr>
            <a:lvl9pPr eaLnBrk="0" fontAlgn="base" hangingPunct="0">
              <a:spcBef>
                <a:spcPct val="0"/>
              </a:spcBef>
              <a:spcAft>
                <a:spcPct val="0"/>
              </a:spcAft>
              <a:tabLst>
                <a:tab pos="2141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41538" algn="l"/>
              </a:tabLst>
            </a:pPr>
            <a:endParaRPr kumimoji="0" lang="en-GB" altLang="en-US" sz="1400" b="0" i="0" u="none" strike="noStrike" cap="none" normalizeH="0" baseline="0">
              <a:ln>
                <a:noFill/>
              </a:ln>
              <a:solidFill>
                <a:schemeClr val="tx1"/>
              </a:solidFill>
              <a:effectLst/>
              <a:latin typeface="Letters for Learners"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41538" algn="l"/>
              </a:tabLst>
            </a:pPr>
            <a:r>
              <a:rPr kumimoji="0" lang="en-GB" altLang="en-US" sz="1400" b="0" i="0" u="none" strike="noStrike" cap="none" normalizeH="0" baseline="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41538"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94">
            <a:extLst>
              <a:ext uri="{FF2B5EF4-FFF2-40B4-BE49-F238E27FC236}">
                <a16:creationId xmlns:a16="http://schemas.microsoft.com/office/drawing/2014/main" id="{7B5968DC-7F4B-4BF9-8BCC-657BB9F09FBD}"/>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96">
            <a:extLst>
              <a:ext uri="{FF2B5EF4-FFF2-40B4-BE49-F238E27FC236}">
                <a16:creationId xmlns:a16="http://schemas.microsoft.com/office/drawing/2014/main" id="{8F88EB56-31DC-4D1F-A553-97FB855E803C}"/>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98">
            <a:extLst>
              <a:ext uri="{FF2B5EF4-FFF2-40B4-BE49-F238E27FC236}">
                <a16:creationId xmlns:a16="http://schemas.microsoft.com/office/drawing/2014/main" id="{9C21F1C5-140E-4F9C-A89D-BCA20D82D0CA}"/>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3" name="Rectangle 99">
            <a:extLst>
              <a:ext uri="{FF2B5EF4-FFF2-40B4-BE49-F238E27FC236}">
                <a16:creationId xmlns:a16="http://schemas.microsoft.com/office/drawing/2014/main" id="{891C5474-AF8D-4C12-B072-C7B10236E968}"/>
              </a:ext>
            </a:extLst>
          </p:cNvPr>
          <p:cNvSpPr>
            <a:spLocks noChangeArrowheads="1"/>
          </p:cNvSpPr>
          <p:nvPr/>
        </p:nvSpPr>
        <p:spPr bwMode="auto">
          <a:xfrm>
            <a:off x="152400" y="13874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7" name="Picture 26">
            <a:extLst>
              <a:ext uri="{FF2B5EF4-FFF2-40B4-BE49-F238E27FC236}">
                <a16:creationId xmlns:a16="http://schemas.microsoft.com/office/drawing/2014/main" id="{8333944B-A770-437A-A447-717B96E76784}"/>
              </a:ext>
            </a:extLst>
          </p:cNvPr>
          <p:cNvPicPr>
            <a:picLocks noChangeAspect="1"/>
          </p:cNvPicPr>
          <p:nvPr/>
        </p:nvPicPr>
        <p:blipFill rotWithShape="1">
          <a:blip r:embed="rId4">
            <a:clrChange>
              <a:clrFrom>
                <a:srgbClr val="FFFFFF"/>
              </a:clrFrom>
              <a:clrTo>
                <a:srgbClr val="FFFFFF">
                  <a:alpha val="0"/>
                </a:srgbClr>
              </a:clrTo>
            </a:clrChange>
          </a:blip>
          <a:srcRect l="68633"/>
          <a:stretch/>
        </p:blipFill>
        <p:spPr>
          <a:xfrm>
            <a:off x="2539725" y="944707"/>
            <a:ext cx="3107195" cy="1415143"/>
          </a:xfrm>
          <a:prstGeom prst="rect">
            <a:avLst/>
          </a:prstGeom>
        </p:spPr>
      </p:pic>
      <p:pic>
        <p:nvPicPr>
          <p:cNvPr id="28" name="Picture 27">
            <a:extLst>
              <a:ext uri="{FF2B5EF4-FFF2-40B4-BE49-F238E27FC236}">
                <a16:creationId xmlns:a16="http://schemas.microsoft.com/office/drawing/2014/main" id="{24E5A7B9-6DD0-4FF9-8AC3-E13B3A21BB88}"/>
              </a:ext>
            </a:extLst>
          </p:cNvPr>
          <p:cNvPicPr>
            <a:picLocks noChangeAspect="1"/>
          </p:cNvPicPr>
          <p:nvPr/>
        </p:nvPicPr>
        <p:blipFill rotWithShape="1">
          <a:blip r:embed="rId4">
            <a:clrChange>
              <a:clrFrom>
                <a:srgbClr val="FFFFFF"/>
              </a:clrFrom>
              <a:clrTo>
                <a:srgbClr val="FFFFFF">
                  <a:alpha val="0"/>
                </a:srgbClr>
              </a:clrTo>
            </a:clrChange>
          </a:blip>
          <a:srcRect r="33218"/>
          <a:stretch/>
        </p:blipFill>
        <p:spPr>
          <a:xfrm>
            <a:off x="282291" y="108164"/>
            <a:ext cx="6615480" cy="1415143"/>
          </a:xfrm>
          <a:prstGeom prst="rect">
            <a:avLst/>
          </a:prstGeom>
        </p:spPr>
      </p:pic>
      <p:pic>
        <p:nvPicPr>
          <p:cNvPr id="2050" name="Picture 2" descr="34 Teaching - SKIP COUNTING ideas | kindergarten math, teaching math, 1st  grade math">
            <a:extLst>
              <a:ext uri="{FF2B5EF4-FFF2-40B4-BE49-F238E27FC236}">
                <a16:creationId xmlns:a16="http://schemas.microsoft.com/office/drawing/2014/main" id="{5F508E66-C17D-4F09-AE52-52853715A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22" y="1643843"/>
            <a:ext cx="1900501" cy="14253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A51DB1C-3A7A-40E6-A1F7-BC9F470A2D8C}"/>
              </a:ext>
            </a:extLst>
          </p:cNvPr>
          <p:cNvPicPr>
            <a:picLocks noChangeAspect="1"/>
          </p:cNvPicPr>
          <p:nvPr/>
        </p:nvPicPr>
        <p:blipFill>
          <a:blip r:embed="rId6"/>
          <a:stretch>
            <a:fillRect/>
          </a:stretch>
        </p:blipFill>
        <p:spPr>
          <a:xfrm>
            <a:off x="5480251" y="3887811"/>
            <a:ext cx="850566" cy="1125364"/>
          </a:xfrm>
          <a:prstGeom prst="rect">
            <a:avLst/>
          </a:prstGeom>
        </p:spPr>
      </p:pic>
      <p:sp>
        <p:nvSpPr>
          <p:cNvPr id="46" name="Text Box 77">
            <a:extLst>
              <a:ext uri="{FF2B5EF4-FFF2-40B4-BE49-F238E27FC236}">
                <a16:creationId xmlns:a16="http://schemas.microsoft.com/office/drawing/2014/main" id="{BC926510-EF6F-44D8-B328-130FA6571F89}"/>
              </a:ext>
            </a:extLst>
          </p:cNvPr>
          <p:cNvSpPr txBox="1">
            <a:spLocks noChangeArrowheads="1"/>
          </p:cNvSpPr>
          <p:nvPr/>
        </p:nvSpPr>
        <p:spPr bwMode="auto">
          <a:xfrm>
            <a:off x="2171517" y="2063167"/>
            <a:ext cx="3590925" cy="6739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etters for Learners" pitchFamily="2" charset="0"/>
                <a:ea typeface="Calibri" panose="020F0502020204030204" pitchFamily="34" charset="0"/>
                <a:cs typeface="Times New Roman" panose="02020603050405020304" pitchFamily="18" charset="0"/>
              </a:rPr>
              <a:t>Create a poster to show your 2s, 5, and 10 times tables.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C14BE81-BEE8-44F4-B5FE-F434D65BDD32}"/>
              </a:ext>
            </a:extLst>
          </p:cNvPr>
          <p:cNvPicPr>
            <a:picLocks noChangeAspect="1"/>
          </p:cNvPicPr>
          <p:nvPr/>
        </p:nvPicPr>
        <p:blipFill>
          <a:blip r:embed="rId7"/>
          <a:stretch>
            <a:fillRect/>
          </a:stretch>
        </p:blipFill>
        <p:spPr>
          <a:xfrm>
            <a:off x="4929370" y="5240780"/>
            <a:ext cx="2331023" cy="1552820"/>
          </a:xfrm>
          <a:prstGeom prst="rect">
            <a:avLst/>
          </a:prstGeom>
        </p:spPr>
      </p:pic>
    </p:spTree>
    <p:extLst>
      <p:ext uri="{BB962C8B-B14F-4D97-AF65-F5344CB8AC3E}">
        <p14:creationId xmlns:p14="http://schemas.microsoft.com/office/powerpoint/2010/main" val="32527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TotalTime>
  <Words>691</Words>
  <Application>Microsoft Office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Leelawadee UI</vt:lpstr>
      <vt:lpstr>Letters for Learners</vt:lpstr>
      <vt:lpstr>Sweet Corn</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Burgess</dc:creator>
  <cp:lastModifiedBy>Paige Burgess</cp:lastModifiedBy>
  <cp:revision>46</cp:revision>
  <cp:lastPrinted>2023-04-21T13:21:48Z</cp:lastPrinted>
  <dcterms:created xsi:type="dcterms:W3CDTF">2022-07-26T14:50:11Z</dcterms:created>
  <dcterms:modified xsi:type="dcterms:W3CDTF">2024-03-25T15:27:03Z</dcterms:modified>
</cp:coreProperties>
</file>